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114"/>
  </p:notesMasterIdLst>
  <p:handoutMasterIdLst>
    <p:handoutMasterId r:id="rId115"/>
  </p:handoutMasterIdLst>
  <p:sldIdLst>
    <p:sldId id="268" r:id="rId4"/>
    <p:sldId id="259" r:id="rId5"/>
    <p:sldId id="261" r:id="rId6"/>
    <p:sldId id="302" r:id="rId7"/>
    <p:sldId id="270" r:id="rId8"/>
    <p:sldId id="287" r:id="rId9"/>
    <p:sldId id="288" r:id="rId10"/>
    <p:sldId id="622" r:id="rId11"/>
    <p:sldId id="331" r:id="rId12"/>
    <p:sldId id="293" r:id="rId13"/>
    <p:sldId id="295" r:id="rId14"/>
    <p:sldId id="296" r:id="rId15"/>
    <p:sldId id="297" r:id="rId16"/>
    <p:sldId id="299" r:id="rId17"/>
    <p:sldId id="285" r:id="rId18"/>
    <p:sldId id="300" r:id="rId19"/>
    <p:sldId id="332" r:id="rId20"/>
    <p:sldId id="308" r:id="rId21"/>
    <p:sldId id="274" r:id="rId22"/>
    <p:sldId id="373" r:id="rId23"/>
    <p:sldId id="309" r:id="rId24"/>
    <p:sldId id="275" r:id="rId25"/>
    <p:sldId id="291" r:id="rId26"/>
    <p:sldId id="336" r:id="rId27"/>
    <p:sldId id="278" r:id="rId28"/>
    <p:sldId id="283" r:id="rId29"/>
    <p:sldId id="286" r:id="rId30"/>
    <p:sldId id="316" r:id="rId31"/>
    <p:sldId id="317" r:id="rId32"/>
    <p:sldId id="319" r:id="rId33"/>
    <p:sldId id="374" r:id="rId34"/>
    <p:sldId id="292" r:id="rId35"/>
    <p:sldId id="338" r:id="rId36"/>
    <p:sldId id="301" r:id="rId37"/>
    <p:sldId id="371" r:id="rId38"/>
    <p:sldId id="303" r:id="rId39"/>
    <p:sldId id="532" r:id="rId40"/>
    <p:sldId id="304" r:id="rId41"/>
    <p:sldId id="305" r:id="rId42"/>
    <p:sldId id="323" r:id="rId43"/>
    <p:sldId id="533" r:id="rId44"/>
    <p:sldId id="276" r:id="rId45"/>
    <p:sldId id="277" r:id="rId46"/>
    <p:sldId id="534" r:id="rId47"/>
    <p:sldId id="366" r:id="rId48"/>
    <p:sldId id="280" r:id="rId49"/>
    <p:sldId id="535" r:id="rId50"/>
    <p:sldId id="333" r:id="rId51"/>
    <p:sldId id="289" r:id="rId52"/>
    <p:sldId id="536" r:id="rId53"/>
    <p:sldId id="537" r:id="rId54"/>
    <p:sldId id="342" r:id="rId55"/>
    <p:sldId id="538" r:id="rId56"/>
    <p:sldId id="539" r:id="rId57"/>
    <p:sldId id="540" r:id="rId58"/>
    <p:sldId id="365" r:id="rId59"/>
    <p:sldId id="364" r:id="rId60"/>
    <p:sldId id="311" r:id="rId61"/>
    <p:sldId id="541" r:id="rId62"/>
    <p:sldId id="372" r:id="rId63"/>
    <p:sldId id="315" r:id="rId64"/>
    <p:sldId id="542" r:id="rId65"/>
    <p:sldId id="543" r:id="rId66"/>
    <p:sldId id="318" r:id="rId67"/>
    <p:sldId id="376" r:id="rId68"/>
    <p:sldId id="544" r:id="rId69"/>
    <p:sldId id="545" r:id="rId70"/>
    <p:sldId id="290" r:id="rId71"/>
    <p:sldId id="547" r:id="rId72"/>
    <p:sldId id="401" r:id="rId73"/>
    <p:sldId id="548" r:id="rId74"/>
    <p:sldId id="386" r:id="rId75"/>
    <p:sldId id="294" r:id="rId76"/>
    <p:sldId id="334" r:id="rId77"/>
    <p:sldId id="368" r:id="rId78"/>
    <p:sldId id="606" r:id="rId79"/>
    <p:sldId id="306" r:id="rId80"/>
    <p:sldId id="607" r:id="rId81"/>
    <p:sldId id="578" r:id="rId82"/>
    <p:sldId id="477" r:id="rId83"/>
    <p:sldId id="579" r:id="rId84"/>
    <p:sldId id="549" r:id="rId85"/>
    <p:sldId id="551" r:id="rId86"/>
    <p:sldId id="326" r:id="rId87"/>
    <p:sldId id="609" r:id="rId88"/>
    <p:sldId id="552" r:id="rId89"/>
    <p:sldId id="553" r:id="rId90"/>
    <p:sldId id="398" r:id="rId91"/>
    <p:sldId id="361" r:id="rId92"/>
    <p:sldId id="356" r:id="rId93"/>
    <p:sldId id="403" r:id="rId94"/>
    <p:sldId id="621" r:id="rId95"/>
    <p:sldId id="610" r:id="rId96"/>
    <p:sldId id="611" r:id="rId97"/>
    <p:sldId id="612" r:id="rId98"/>
    <p:sldId id="613" r:id="rId99"/>
    <p:sldId id="614" r:id="rId100"/>
    <p:sldId id="314" r:id="rId101"/>
    <p:sldId id="347" r:id="rId102"/>
    <p:sldId id="348" r:id="rId103"/>
    <p:sldId id="349" r:id="rId104"/>
    <p:sldId id="339" r:id="rId105"/>
    <p:sldId id="615" r:id="rId106"/>
    <p:sldId id="616" r:id="rId107"/>
    <p:sldId id="617" r:id="rId108"/>
    <p:sldId id="618" r:id="rId109"/>
    <p:sldId id="619" r:id="rId110"/>
    <p:sldId id="330" r:id="rId111"/>
    <p:sldId id="281" r:id="rId112"/>
    <p:sldId id="620" r:id="rId113"/>
  </p:sldIdLst>
  <p:sldSz cx="9144000" cy="6858000" type="screen4x3"/>
  <p:notesSz cx="10233025" cy="71024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EF1E6"/>
    <a:srgbClr val="FFFFD1"/>
    <a:srgbClr val="FEF4EC"/>
    <a:srgbClr val="DDD9C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266" autoAdjust="0"/>
    <p:restoredTop sz="92945"/>
  </p:normalViewPr>
  <p:slideViewPr>
    <p:cSldViewPr snapToGrid="0">
      <p:cViewPr varScale="1">
        <p:scale>
          <a:sx n="118" d="100"/>
          <a:sy n="118" d="100"/>
        </p:scale>
        <p:origin x="1408" y="19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rAngAx val="1"/>
    </c:view3D>
    <c:floor>
      <c:thickness val="0"/>
    </c:floor>
    <c:sideWall>
      <c:thickness val="0"/>
    </c:sideWall>
    <c:backWall>
      <c:thickness val="0"/>
    </c:backWall>
    <c:plotArea>
      <c:layout/>
      <c:pie3DChart>
        <c:varyColors val="1"/>
        <c:ser>
          <c:idx val="0"/>
          <c:order val="0"/>
          <c:cat>
            <c:strRef>
              <c:f>Sheet1!$A$3:$A$6</c:f>
              <c:strCache>
                <c:ptCount val="4"/>
                <c:pt idx="0">
                  <c:v>細胞内液</c:v>
                </c:pt>
                <c:pt idx="1">
                  <c:v>間質液</c:v>
                </c:pt>
                <c:pt idx="2">
                  <c:v>血液</c:v>
                </c:pt>
                <c:pt idx="3">
                  <c:v>固形分</c:v>
                </c:pt>
              </c:strCache>
            </c:strRef>
          </c:cat>
          <c:val>
            <c:numRef>
              <c:f>Sheet1!$B$3:$B$6</c:f>
              <c:numCache>
                <c:formatCode>General</c:formatCode>
                <c:ptCount val="4"/>
                <c:pt idx="0">
                  <c:v>40</c:v>
                </c:pt>
                <c:pt idx="1">
                  <c:v>14</c:v>
                </c:pt>
                <c:pt idx="2">
                  <c:v>6</c:v>
                </c:pt>
                <c:pt idx="3">
                  <c:v>40</c:v>
                </c:pt>
              </c:numCache>
            </c:numRef>
          </c:val>
          <c:extLst>
            <c:ext xmlns:c16="http://schemas.microsoft.com/office/drawing/2014/chart" uri="{C3380CC4-5D6E-409C-BE32-E72D297353CC}">
              <c16:uniqueId val="{00000000-0F2C-E24F-B7D9-179A25A2C023}"/>
            </c:ext>
          </c:extLst>
        </c:ser>
        <c:dLbls>
          <c:showLegendKey val="0"/>
          <c:showVal val="0"/>
          <c:showCatName val="0"/>
          <c:showSerName val="0"/>
          <c:showPercent val="0"/>
          <c:showBubbleSize val="0"/>
          <c:showLeaderLines val="1"/>
        </c:dLbls>
      </c:pie3DChart>
    </c:plotArea>
    <c:plotVisOnly val="1"/>
    <c:dispBlanksAs val="zero"/>
    <c:showDLblsOverMax val="1"/>
  </c:chart>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311" cy="355124"/>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6346" y="0"/>
            <a:ext cx="4434311" cy="355124"/>
          </a:xfrm>
          <a:prstGeom prst="rect">
            <a:avLst/>
          </a:prstGeom>
        </p:spPr>
        <p:txBody>
          <a:bodyPr vert="horz" lIns="99057" tIns="49528" rIns="99057" bIns="49528" rtlCol="0"/>
          <a:lstStyle>
            <a:lvl1pPr algn="r">
              <a:defRPr sz="1300"/>
            </a:lvl1pPr>
          </a:lstStyle>
          <a:p>
            <a:fld id="{43D8BA53-D28C-4F77-9CC1-9A13B8748695}" type="datetimeFigureOut">
              <a:rPr kumimoji="1" lang="ja-JP" altLang="en-US" smtClean="0"/>
              <a:t>2025/6/19</a:t>
            </a:fld>
            <a:endParaRPr kumimoji="1" lang="ja-JP" altLang="en-US"/>
          </a:p>
        </p:txBody>
      </p:sp>
      <p:sp>
        <p:nvSpPr>
          <p:cNvPr id="4" name="フッター プレースホルダー 3"/>
          <p:cNvSpPr>
            <a:spLocks noGrp="1"/>
          </p:cNvSpPr>
          <p:nvPr>
            <p:ph type="ftr" sz="quarter" idx="2"/>
          </p:nvPr>
        </p:nvSpPr>
        <p:spPr>
          <a:xfrm>
            <a:off x="0" y="6746119"/>
            <a:ext cx="4434311" cy="355124"/>
          </a:xfrm>
          <a:prstGeom prst="rect">
            <a:avLst/>
          </a:prstGeom>
        </p:spPr>
        <p:txBody>
          <a:bodyPr vert="horz" lIns="99057" tIns="49528" rIns="99057" bIns="4952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6346" y="6746119"/>
            <a:ext cx="4434311" cy="355124"/>
          </a:xfrm>
          <a:prstGeom prst="rect">
            <a:avLst/>
          </a:prstGeom>
        </p:spPr>
        <p:txBody>
          <a:bodyPr vert="horz" lIns="99057" tIns="49528" rIns="99057" bIns="49528" rtlCol="0" anchor="b"/>
          <a:lstStyle>
            <a:lvl1pPr algn="r">
              <a:defRPr sz="1300"/>
            </a:lvl1pPr>
          </a:lstStyle>
          <a:p>
            <a:fld id="{933489A6-DF22-470E-AC96-494521706EF5}" type="slidenum">
              <a:rPr kumimoji="1" lang="ja-JP" altLang="en-US" smtClean="0"/>
              <a:t>‹#›</a:t>
            </a:fld>
            <a:endParaRPr kumimoji="1" lang="ja-JP" altLang="en-US"/>
          </a:p>
        </p:txBody>
      </p:sp>
    </p:spTree>
    <p:extLst>
      <p:ext uri="{BB962C8B-B14F-4D97-AF65-F5344CB8AC3E}">
        <p14:creationId xmlns:p14="http://schemas.microsoft.com/office/powerpoint/2010/main" val="9053241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311" cy="355124"/>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6346" y="0"/>
            <a:ext cx="4434311" cy="355124"/>
          </a:xfrm>
          <a:prstGeom prst="rect">
            <a:avLst/>
          </a:prstGeom>
        </p:spPr>
        <p:txBody>
          <a:bodyPr vert="horz" lIns="99057" tIns="49528" rIns="99057" bIns="49528" rtlCol="0"/>
          <a:lstStyle>
            <a:lvl1pPr algn="r">
              <a:defRPr sz="1300"/>
            </a:lvl1pPr>
          </a:lstStyle>
          <a:p>
            <a:fld id="{285C7197-3F73-4B93-905B-0434CBCFE002}" type="datetimeFigureOut">
              <a:rPr kumimoji="1" lang="ja-JP" altLang="en-US" smtClean="0"/>
              <a:t>2025/6/19</a:t>
            </a:fld>
            <a:endParaRPr kumimoji="1" lang="ja-JP" altLang="en-US"/>
          </a:p>
        </p:txBody>
      </p:sp>
      <p:sp>
        <p:nvSpPr>
          <p:cNvPr id="4" name="スライド イメージ プレースホルダー 3"/>
          <p:cNvSpPr>
            <a:spLocks noGrp="1" noRot="1" noChangeAspect="1"/>
          </p:cNvSpPr>
          <p:nvPr>
            <p:ph type="sldImg" idx="2"/>
          </p:nvPr>
        </p:nvSpPr>
        <p:spPr>
          <a:xfrm>
            <a:off x="3341688" y="533400"/>
            <a:ext cx="3549650" cy="2662238"/>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1023303" y="3373675"/>
            <a:ext cx="8186420" cy="3196114"/>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6119"/>
            <a:ext cx="4434311" cy="355124"/>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6346" y="6746119"/>
            <a:ext cx="4434311" cy="355124"/>
          </a:xfrm>
          <a:prstGeom prst="rect">
            <a:avLst/>
          </a:prstGeom>
        </p:spPr>
        <p:txBody>
          <a:bodyPr vert="horz" lIns="99057" tIns="49528" rIns="99057" bIns="49528" rtlCol="0" anchor="b"/>
          <a:lstStyle>
            <a:lvl1pPr algn="r">
              <a:defRPr sz="1300"/>
            </a:lvl1pPr>
          </a:lstStyle>
          <a:p>
            <a:fld id="{D2615EA4-1003-4B35-9360-23063A2B0F70}" type="slidenum">
              <a:rPr kumimoji="1" lang="ja-JP" altLang="en-US" smtClean="0"/>
              <a:t>‹#›</a:t>
            </a:fld>
            <a:endParaRPr kumimoji="1" lang="ja-JP" altLang="en-US"/>
          </a:p>
        </p:txBody>
      </p:sp>
    </p:spTree>
    <p:extLst>
      <p:ext uri="{BB962C8B-B14F-4D97-AF65-F5344CB8AC3E}">
        <p14:creationId xmlns:p14="http://schemas.microsoft.com/office/powerpoint/2010/main" val="8101657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kagakunavi.jp/keyword/%E3%81%8A%E3%81%97%E3%81%B9"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1</a:t>
            </a:fld>
            <a:endParaRPr kumimoji="1" lang="ja-JP" altLang="en-US"/>
          </a:p>
        </p:txBody>
      </p:sp>
    </p:spTree>
    <p:extLst>
      <p:ext uri="{BB962C8B-B14F-4D97-AF65-F5344CB8AC3E}">
        <p14:creationId xmlns:p14="http://schemas.microsoft.com/office/powerpoint/2010/main" val="264879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41</a:t>
            </a:fld>
            <a:endParaRPr kumimoji="1" lang="ja-JP" altLang="en-US"/>
          </a:p>
        </p:txBody>
      </p:sp>
    </p:spTree>
    <p:extLst>
      <p:ext uri="{BB962C8B-B14F-4D97-AF65-F5344CB8AC3E}">
        <p14:creationId xmlns:p14="http://schemas.microsoft.com/office/powerpoint/2010/main" val="83271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lumMod val="65000"/>
                  </a:schemeClr>
                </a:solidFill>
              </a:rPr>
              <a:t>http://dict.xii.jp/bio/cgi-bin/view.cgi?680&amp;bio_dictionary</a:t>
            </a:r>
            <a:endParaRPr kumimoji="1" lang="ja-JP" altLang="en-US" sz="1200" dirty="0">
              <a:solidFill>
                <a:schemeClr val="bg1">
                  <a:lumMod val="65000"/>
                </a:schemeClr>
              </a:solidFill>
            </a:endParaRPr>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44</a:t>
            </a:fld>
            <a:endParaRPr kumimoji="1" lang="ja-JP" altLang="en-US"/>
          </a:p>
        </p:txBody>
      </p:sp>
    </p:spTree>
    <p:extLst>
      <p:ext uri="{BB962C8B-B14F-4D97-AF65-F5344CB8AC3E}">
        <p14:creationId xmlns:p14="http://schemas.microsoft.com/office/powerpoint/2010/main" val="2463524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23</a:t>
            </a:r>
            <a:r>
              <a:rPr kumimoji="1" lang="ja-JP" altLang="en-US" dirty="0"/>
              <a:t>対の染色体　</a:t>
            </a:r>
            <a:r>
              <a:rPr lang="en-US" altLang="ja-JP" sz="1200" dirty="0">
                <a:solidFill>
                  <a:schemeClr val="bg1">
                    <a:lumMod val="75000"/>
                  </a:schemeClr>
                </a:solidFill>
              </a:rPr>
              <a:t>http://www2.edu.ipa.go.jp/gz2/a-cg/a-100/a-130/IPA-acg300.htm</a:t>
            </a:r>
            <a:endParaRPr kumimoji="1" lang="ja-JP" altLang="en-US" sz="1200" dirty="0">
              <a:solidFill>
                <a:schemeClr val="bg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細胞分裂のときの染色体　</a:t>
            </a:r>
            <a:r>
              <a:rPr lang="en-US" altLang="ja-JP" sz="1200" dirty="0">
                <a:solidFill>
                  <a:schemeClr val="bg1">
                    <a:lumMod val="75000"/>
                  </a:schemeClr>
                </a:solidFill>
              </a:rPr>
              <a:t>http://www.fides.dti.ne.jp/~fuyamak/genetics/figures/karyotype.GIF</a:t>
            </a:r>
            <a:endParaRPr kumimoji="1" lang="ja-JP" altLang="en-US" sz="1200" dirty="0">
              <a:solidFill>
                <a:schemeClr val="bg1">
                  <a:lumMod val="75000"/>
                </a:schemeClr>
              </a:solidFill>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47</a:t>
            </a:fld>
            <a:endParaRPr kumimoji="1" lang="ja-JP" altLang="en-US"/>
          </a:p>
        </p:txBody>
      </p:sp>
    </p:spTree>
    <p:extLst>
      <p:ext uri="{BB962C8B-B14F-4D97-AF65-F5344CB8AC3E}">
        <p14:creationId xmlns:p14="http://schemas.microsoft.com/office/powerpoint/2010/main" val="76082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7CE3A1D-576F-41C2-AA6D-71D3DD3D5C05}" type="slidenum">
              <a:rPr kumimoji="1" lang="ja-JP" altLang="en-US" smtClean="0"/>
              <a:t>48</a:t>
            </a:fld>
            <a:endParaRPr kumimoji="1" lang="ja-JP" altLang="en-US"/>
          </a:p>
        </p:txBody>
      </p:sp>
    </p:spTree>
    <p:extLst>
      <p:ext uri="{BB962C8B-B14F-4D97-AF65-F5344CB8AC3E}">
        <p14:creationId xmlns:p14="http://schemas.microsoft.com/office/powerpoint/2010/main" val="126539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53</a:t>
            </a:fld>
            <a:endParaRPr kumimoji="1" lang="ja-JP" altLang="en-US"/>
          </a:p>
        </p:txBody>
      </p:sp>
    </p:spTree>
    <p:extLst>
      <p:ext uri="{BB962C8B-B14F-4D97-AF65-F5344CB8AC3E}">
        <p14:creationId xmlns:p14="http://schemas.microsoft.com/office/powerpoint/2010/main" val="140965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56</a:t>
            </a:fld>
            <a:endParaRPr kumimoji="1" lang="ja-JP" altLang="en-US"/>
          </a:p>
        </p:txBody>
      </p:sp>
    </p:spTree>
    <p:extLst>
      <p:ext uri="{BB962C8B-B14F-4D97-AF65-F5344CB8AC3E}">
        <p14:creationId xmlns:p14="http://schemas.microsoft.com/office/powerpoint/2010/main" val="2718987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66</a:t>
            </a:fld>
            <a:endParaRPr kumimoji="1" lang="ja-JP" altLang="en-US"/>
          </a:p>
        </p:txBody>
      </p:sp>
    </p:spTree>
    <p:extLst>
      <p:ext uri="{BB962C8B-B14F-4D97-AF65-F5344CB8AC3E}">
        <p14:creationId xmlns:p14="http://schemas.microsoft.com/office/powerpoint/2010/main" val="114735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lumMod val="50000"/>
                  </a:schemeClr>
                </a:solidFill>
              </a:rPr>
              <a:t>系統看護学講座　生物学（医学書院）</a:t>
            </a:r>
          </a:p>
        </p:txBody>
      </p:sp>
      <p:sp>
        <p:nvSpPr>
          <p:cNvPr id="4" name="スライド番号プレースホルダー 3"/>
          <p:cNvSpPr>
            <a:spLocks noGrp="1"/>
          </p:cNvSpPr>
          <p:nvPr>
            <p:ph type="sldNum" sz="quarter" idx="10"/>
          </p:nvPr>
        </p:nvSpPr>
        <p:spPr/>
        <p:txBody>
          <a:bodyPr/>
          <a:lstStyle/>
          <a:p>
            <a:fld id="{B3CB89FD-95BA-4ED3-9FE8-603B002D5349}" type="slidenum">
              <a:rPr kumimoji="1" lang="ja-JP" altLang="en-US" smtClean="0"/>
              <a:t>75</a:t>
            </a:fld>
            <a:endParaRPr kumimoji="1" lang="ja-JP" altLang="en-US"/>
          </a:p>
        </p:txBody>
      </p:sp>
    </p:spTree>
    <p:extLst>
      <p:ext uri="{BB962C8B-B14F-4D97-AF65-F5344CB8AC3E}">
        <p14:creationId xmlns:p14="http://schemas.microsoft.com/office/powerpoint/2010/main" val="172322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84</a:t>
            </a:fld>
            <a:endParaRPr kumimoji="1" lang="ja-JP" altLang="en-US"/>
          </a:p>
        </p:txBody>
      </p:sp>
    </p:spTree>
    <p:extLst>
      <p:ext uri="{BB962C8B-B14F-4D97-AF65-F5344CB8AC3E}">
        <p14:creationId xmlns:p14="http://schemas.microsoft.com/office/powerpoint/2010/main" val="317292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CB89FD-95BA-4ED3-9FE8-603B002D5349}" type="slidenum">
              <a:rPr kumimoji="1" lang="ja-JP" altLang="en-US" smtClean="0"/>
              <a:t>89</a:t>
            </a:fld>
            <a:endParaRPr kumimoji="1" lang="ja-JP" altLang="en-US"/>
          </a:p>
        </p:txBody>
      </p:sp>
    </p:spTree>
    <p:extLst>
      <p:ext uri="{BB962C8B-B14F-4D97-AF65-F5344CB8AC3E}">
        <p14:creationId xmlns:p14="http://schemas.microsoft.com/office/powerpoint/2010/main" val="260060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2</a:t>
            </a:fld>
            <a:endParaRPr kumimoji="1" lang="ja-JP" altLang="en-US"/>
          </a:p>
        </p:txBody>
      </p:sp>
    </p:spTree>
    <p:extLst>
      <p:ext uri="{BB962C8B-B14F-4D97-AF65-F5344CB8AC3E}">
        <p14:creationId xmlns:p14="http://schemas.microsoft.com/office/powerpoint/2010/main" val="412867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92</a:t>
            </a:fld>
            <a:endParaRPr kumimoji="1" lang="ja-JP" altLang="en-US"/>
          </a:p>
        </p:txBody>
      </p:sp>
    </p:spTree>
    <p:extLst>
      <p:ext uri="{BB962C8B-B14F-4D97-AF65-F5344CB8AC3E}">
        <p14:creationId xmlns:p14="http://schemas.microsoft.com/office/powerpoint/2010/main" val="3734814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hlinkClick r:id="rId3"/>
              </a:rPr>
              <a:t>http://www.kagakunavi.jp/keyword/%E3%81%8A%E3%81%97%E3%81%B9</a:t>
            </a:r>
            <a:endParaRPr kumimoji="1" lang="ja-JP" altLang="en-US"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93</a:t>
            </a:fld>
            <a:endParaRPr kumimoji="1" lang="ja-JP" altLang="en-US"/>
          </a:p>
        </p:txBody>
      </p:sp>
    </p:spTree>
    <p:extLst>
      <p:ext uri="{BB962C8B-B14F-4D97-AF65-F5344CB8AC3E}">
        <p14:creationId xmlns:p14="http://schemas.microsoft.com/office/powerpoint/2010/main" val="229307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solidFill>
                  <a:schemeClr val="bg1">
                    <a:lumMod val="65000"/>
                  </a:schemeClr>
                </a:solidFill>
              </a:rPr>
              <a:t>http://www.keirinkan.com/kori/kori_synthesis/kori_synthesis_b_kaitei/contents/sy-b/2-bu/2-1-2.htm</a:t>
            </a:r>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94</a:t>
            </a:fld>
            <a:endParaRPr kumimoji="1" lang="ja-JP" altLang="en-US"/>
          </a:p>
        </p:txBody>
      </p:sp>
    </p:spTree>
    <p:extLst>
      <p:ext uri="{BB962C8B-B14F-4D97-AF65-F5344CB8AC3E}">
        <p14:creationId xmlns:p14="http://schemas.microsoft.com/office/powerpoint/2010/main" val="3537728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F9D3742-84B0-41B5-8943-9D5B75771E1C}" type="slidenum">
              <a:rPr kumimoji="1" lang="ja-JP" altLang="en-US" smtClean="0"/>
              <a:t>96</a:t>
            </a:fld>
            <a:endParaRPr kumimoji="1" lang="ja-JP" altLang="en-US"/>
          </a:p>
        </p:txBody>
      </p:sp>
    </p:spTree>
    <p:extLst>
      <p:ext uri="{BB962C8B-B14F-4D97-AF65-F5344CB8AC3E}">
        <p14:creationId xmlns:p14="http://schemas.microsoft.com/office/powerpoint/2010/main" val="1586561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F9D3742-84B0-41B5-8943-9D5B75771E1C}" type="slidenum">
              <a:rPr kumimoji="1" lang="ja-JP" altLang="en-US" smtClean="0"/>
              <a:t>97</a:t>
            </a:fld>
            <a:endParaRPr kumimoji="1" lang="ja-JP" altLang="en-US"/>
          </a:p>
        </p:txBody>
      </p:sp>
    </p:spTree>
    <p:extLst>
      <p:ext uri="{BB962C8B-B14F-4D97-AF65-F5344CB8AC3E}">
        <p14:creationId xmlns:p14="http://schemas.microsoft.com/office/powerpoint/2010/main" val="3287079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F9D3742-84B0-41B5-8943-9D5B75771E1C}" type="slidenum">
              <a:rPr kumimoji="1" lang="ja-JP" altLang="en-US" smtClean="0"/>
              <a:t>98</a:t>
            </a:fld>
            <a:endParaRPr kumimoji="1" lang="ja-JP" altLang="en-US"/>
          </a:p>
        </p:txBody>
      </p:sp>
    </p:spTree>
    <p:extLst>
      <p:ext uri="{BB962C8B-B14F-4D97-AF65-F5344CB8AC3E}">
        <p14:creationId xmlns:p14="http://schemas.microsoft.com/office/powerpoint/2010/main" val="2290996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99</a:t>
            </a:fld>
            <a:endParaRPr kumimoji="1" lang="ja-JP" altLang="en-US"/>
          </a:p>
        </p:txBody>
      </p:sp>
    </p:spTree>
    <p:extLst>
      <p:ext uri="{BB962C8B-B14F-4D97-AF65-F5344CB8AC3E}">
        <p14:creationId xmlns:p14="http://schemas.microsoft.com/office/powerpoint/2010/main" val="2131010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CB89FD-95BA-4ED3-9FE8-603B002D5349}" type="slidenum">
              <a:rPr kumimoji="1" lang="ja-JP" altLang="en-US" smtClean="0"/>
              <a:t>101</a:t>
            </a:fld>
            <a:endParaRPr kumimoji="1" lang="ja-JP" altLang="en-US"/>
          </a:p>
        </p:txBody>
      </p:sp>
    </p:spTree>
    <p:extLst>
      <p:ext uri="{BB962C8B-B14F-4D97-AF65-F5344CB8AC3E}">
        <p14:creationId xmlns:p14="http://schemas.microsoft.com/office/powerpoint/2010/main" val="1889275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3CB89FD-95BA-4ED3-9FE8-603B002D5349}" type="slidenum">
              <a:rPr kumimoji="1" lang="ja-JP" altLang="en-US" smtClean="0"/>
              <a:t>107</a:t>
            </a:fld>
            <a:endParaRPr kumimoji="1" lang="ja-JP" altLang="en-US"/>
          </a:p>
        </p:txBody>
      </p:sp>
    </p:spTree>
    <p:extLst>
      <p:ext uri="{BB962C8B-B14F-4D97-AF65-F5344CB8AC3E}">
        <p14:creationId xmlns:p14="http://schemas.microsoft.com/office/powerpoint/2010/main" val="2375075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スージー・デサイ　</a:t>
            </a:r>
            <a:r>
              <a:rPr kumimoji="1" lang="en-US" altLang="ja-JP" dirty="0"/>
              <a:t>http://www.ds21.info/?p=1957</a:t>
            </a:r>
            <a:endParaRPr kumimoji="1" lang="ja-JP" altLang="en-US" dirty="0"/>
          </a:p>
        </p:txBody>
      </p:sp>
      <p:sp>
        <p:nvSpPr>
          <p:cNvPr id="4" name="スライド番号プレースホルダー 3"/>
          <p:cNvSpPr>
            <a:spLocks noGrp="1"/>
          </p:cNvSpPr>
          <p:nvPr>
            <p:ph type="sldNum" sz="quarter" idx="10"/>
          </p:nvPr>
        </p:nvSpPr>
        <p:spPr/>
        <p:txBody>
          <a:bodyPr/>
          <a:lstStyle/>
          <a:p>
            <a:fld id="{B3CB89FD-95BA-4ED3-9FE8-603B002D5349}" type="slidenum">
              <a:rPr kumimoji="1" lang="ja-JP" altLang="en-US" smtClean="0"/>
              <a:t>109</a:t>
            </a:fld>
            <a:endParaRPr kumimoji="1" lang="ja-JP" altLang="en-US"/>
          </a:p>
        </p:txBody>
      </p:sp>
    </p:spTree>
    <p:extLst>
      <p:ext uri="{BB962C8B-B14F-4D97-AF65-F5344CB8AC3E}">
        <p14:creationId xmlns:p14="http://schemas.microsoft.com/office/powerpoint/2010/main" val="17171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3</a:t>
            </a:fld>
            <a:endParaRPr kumimoji="1" lang="ja-JP" altLang="en-US"/>
          </a:p>
        </p:txBody>
      </p:sp>
    </p:spTree>
    <p:extLst>
      <p:ext uri="{BB962C8B-B14F-4D97-AF65-F5344CB8AC3E}">
        <p14:creationId xmlns:p14="http://schemas.microsoft.com/office/powerpoint/2010/main" val="126937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http://www.tokyo-med.ac.jp/genet/anm/domov4.gif</a:t>
            </a:r>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110</a:t>
            </a:fld>
            <a:endParaRPr kumimoji="1" lang="ja-JP" altLang="en-US"/>
          </a:p>
        </p:txBody>
      </p:sp>
    </p:spTree>
    <p:extLst>
      <p:ext uri="{BB962C8B-B14F-4D97-AF65-F5344CB8AC3E}">
        <p14:creationId xmlns:p14="http://schemas.microsoft.com/office/powerpoint/2010/main" val="386437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5</a:t>
            </a:fld>
            <a:endParaRPr kumimoji="1" lang="ja-JP" altLang="en-US"/>
          </a:p>
        </p:txBody>
      </p:sp>
    </p:spTree>
    <p:extLst>
      <p:ext uri="{BB962C8B-B14F-4D97-AF65-F5344CB8AC3E}">
        <p14:creationId xmlns:p14="http://schemas.microsoft.com/office/powerpoint/2010/main" val="428752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15</a:t>
            </a:fld>
            <a:endParaRPr kumimoji="1" lang="ja-JP" altLang="en-US"/>
          </a:p>
        </p:txBody>
      </p:sp>
    </p:spTree>
    <p:extLst>
      <p:ext uri="{BB962C8B-B14F-4D97-AF65-F5344CB8AC3E}">
        <p14:creationId xmlns:p14="http://schemas.microsoft.com/office/powerpoint/2010/main" val="428752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17</a:t>
            </a:fld>
            <a:endParaRPr kumimoji="1" lang="ja-JP" altLang="en-US"/>
          </a:p>
        </p:txBody>
      </p:sp>
    </p:spTree>
    <p:extLst>
      <p:ext uri="{BB962C8B-B14F-4D97-AF65-F5344CB8AC3E}">
        <p14:creationId xmlns:p14="http://schemas.microsoft.com/office/powerpoint/2010/main" val="63166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a:t>
            </a:r>
            <a:r>
              <a:rPr kumimoji="1" lang="en-US" altLang="ja-JP" dirty="0"/>
              <a:t>3</a:t>
            </a:r>
            <a:r>
              <a:rPr kumimoji="1" lang="ja-JP" altLang="en-US" dirty="0"/>
              <a:t>ダッシュ　英語では</a:t>
            </a:r>
            <a:r>
              <a:rPr kumimoji="1" lang="en-US" altLang="ja-JP" dirty="0"/>
              <a:t>3</a:t>
            </a:r>
            <a:r>
              <a:rPr kumimoji="1" lang="ja-JP" altLang="en-US" dirty="0"/>
              <a:t>プライムという。</a:t>
            </a:r>
            <a:r>
              <a:rPr kumimoji="1" lang="en-US" altLang="ja-JP" dirty="0"/>
              <a:t>prime</a:t>
            </a:r>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18</a:t>
            </a:fld>
            <a:endParaRPr kumimoji="1" lang="ja-JP" altLang="en-US"/>
          </a:p>
        </p:txBody>
      </p:sp>
    </p:spTree>
    <p:extLst>
      <p:ext uri="{BB962C8B-B14F-4D97-AF65-F5344CB8AC3E}">
        <p14:creationId xmlns:p14="http://schemas.microsoft.com/office/powerpoint/2010/main" val="455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lumMod val="75000"/>
                  </a:schemeClr>
                </a:solidFill>
              </a:rPr>
              <a:t>http://www.elmhurst.edu/~chm/vchembook/584proteinsyn.html</a:t>
            </a:r>
            <a:endParaRPr kumimoji="1" lang="ja-JP" altLang="en-US" sz="1200" dirty="0">
              <a:solidFill>
                <a:schemeClr val="bg1">
                  <a:lumMod val="75000"/>
                </a:schemeClr>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29</a:t>
            </a:fld>
            <a:endParaRPr kumimoji="1" lang="ja-JP" altLang="en-US"/>
          </a:p>
        </p:txBody>
      </p:sp>
    </p:spTree>
    <p:extLst>
      <p:ext uri="{BB962C8B-B14F-4D97-AF65-F5344CB8AC3E}">
        <p14:creationId xmlns:p14="http://schemas.microsoft.com/office/powerpoint/2010/main" val="249939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2615EA4-1003-4B35-9360-23063A2B0F70}" type="slidenum">
              <a:rPr kumimoji="1" lang="ja-JP" altLang="en-US" smtClean="0"/>
              <a:t>31</a:t>
            </a:fld>
            <a:endParaRPr kumimoji="1" lang="ja-JP" altLang="en-US"/>
          </a:p>
        </p:txBody>
      </p:sp>
    </p:spTree>
    <p:extLst>
      <p:ext uri="{BB962C8B-B14F-4D97-AF65-F5344CB8AC3E}">
        <p14:creationId xmlns:p14="http://schemas.microsoft.com/office/powerpoint/2010/main" val="401340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332657"/>
            <a:ext cx="7772400" cy="936104"/>
          </a:xfrm>
          <a:solidFill>
            <a:schemeClr val="accent1">
              <a:lumMod val="20000"/>
              <a:lumOff val="80000"/>
            </a:schemeClr>
          </a:solidFill>
        </p:spPr>
        <p:txBody>
          <a:bodyPr/>
          <a:lstStyle/>
          <a:p>
            <a:r>
              <a:rPr kumimoji="1" lang="ja-JP" altLang="en-US" dirty="0"/>
              <a:t>マスター タイトルの書式設定</a:t>
            </a:r>
          </a:p>
        </p:txBody>
      </p:sp>
      <p:sp>
        <p:nvSpPr>
          <p:cNvPr id="3" name="サブタイトル 2"/>
          <p:cNvSpPr>
            <a:spLocks noGrp="1"/>
          </p:cNvSpPr>
          <p:nvPr>
            <p:ph type="subTitle" idx="1"/>
          </p:nvPr>
        </p:nvSpPr>
        <p:spPr>
          <a:xfrm>
            <a:off x="533400" y="1571625"/>
            <a:ext cx="8286750" cy="4533900"/>
          </a:xfrm>
          <a:solidFill>
            <a:srgbClr val="FEF4EC"/>
          </a:solidFill>
          <a:ln>
            <a:solidFill>
              <a:srgbClr val="C00000"/>
            </a:solidFill>
          </a:ln>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Tree>
    <p:extLst>
      <p:ext uri="{BB962C8B-B14F-4D97-AF65-F5344CB8AC3E}">
        <p14:creationId xmlns:p14="http://schemas.microsoft.com/office/powerpoint/2010/main" val="155643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3600"/>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marL="0" indent="0">
              <a:buNone/>
              <a:defRPr sz="2800"/>
            </a:lvl1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20D3ACA8-E414-4D5F-84A2-68F3DB06BCCA}" type="datetimeFigureOut">
              <a:rPr kumimoji="1" lang="ja-JP" altLang="en-US" smtClean="0"/>
              <a:t>2025/6/19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A4C6DC7-5D4E-4660-AF12-857BFAFF92E6}" type="slidenum">
              <a:rPr kumimoji="1" lang="ja-JP" altLang="en-US" smtClean="0"/>
              <a:t>‹#›</a:t>
            </a:fld>
            <a:endParaRPr kumimoji="1" lang="ja-JP" altLang="en-US"/>
          </a:p>
        </p:txBody>
      </p:sp>
    </p:spTree>
    <p:extLst>
      <p:ext uri="{BB962C8B-B14F-4D97-AF65-F5344CB8AC3E}">
        <p14:creationId xmlns:p14="http://schemas.microsoft.com/office/powerpoint/2010/main" val="399879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r>
              <a:rPr kumimoji="1" lang="en-US" altLang="ja-JP"/>
              <a:t>2013/4/18</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2013/4/18</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r>
              <a:rPr kumimoji="1" lang="en-US" altLang="ja-JP"/>
              <a:t>2013/4/18</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r>
              <a:rPr kumimoji="1" lang="en-US" altLang="ja-JP"/>
              <a:t>2013/4/18</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kumimoji="1" lang="en-US" altLang="ja-JP"/>
              <a:t>2013/4/18</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2013/4/18</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18232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182327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30" name="Date Placeholder 29"/>
          <p:cNvSpPr>
            <a:spLocks noGrp="1"/>
          </p:cNvSpPr>
          <p:nvPr>
            <p:ph type="dt" sz="half" idx="10"/>
          </p:nvPr>
        </p:nvSpPr>
        <p:spPr/>
        <p:txBody>
          <a:bodyPr/>
          <a:lstStyle/>
          <a:p>
            <a:r>
              <a:rPr kumimoji="1" lang="en-US" altLang="ja-JP"/>
              <a:t>2013/4/18</a:t>
            </a:r>
            <a:endParaRPr kumimoji="1" lang="ja-JP" altLang="en-US"/>
          </a:p>
        </p:txBody>
      </p:sp>
      <p:sp>
        <p:nvSpPr>
          <p:cNvPr id="19" name="Footer Placeholder 18"/>
          <p:cNvSpPr>
            <a:spLocks noGrp="1"/>
          </p:cNvSpPr>
          <p:nvPr>
            <p:ph type="ftr" sz="quarter" idx="11"/>
          </p:nvPr>
        </p:nvSpPr>
        <p:spPr/>
        <p:txBody>
          <a:bodyPr/>
          <a:lstStyle/>
          <a:p>
            <a:endParaRPr kumimoji="1" lang="ja-JP" altLang="en-US"/>
          </a:p>
        </p:txBody>
      </p:sp>
      <p:sp>
        <p:nvSpPr>
          <p:cNvPr id="27" name="Slide Number Placeholder 2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2013/4/18</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Date Placeholder 4"/>
          <p:cNvSpPr>
            <a:spLocks noGrp="1"/>
          </p:cNvSpPr>
          <p:nvPr>
            <p:ph type="dt" sz="half" idx="10"/>
          </p:nvPr>
        </p:nvSpPr>
        <p:spPr/>
        <p:txBody>
          <a:bodyPr/>
          <a:lstStyle/>
          <a:p>
            <a:r>
              <a:rPr kumimoji="1" lang="en-US" altLang="ja-JP"/>
              <a:t>2013/4/18</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Date Placeholder 6"/>
          <p:cNvSpPr>
            <a:spLocks noGrp="1"/>
          </p:cNvSpPr>
          <p:nvPr>
            <p:ph type="dt" sz="half" idx="10"/>
          </p:nvPr>
        </p:nvSpPr>
        <p:spPr/>
        <p:txBody>
          <a:bodyPr/>
          <a:lstStyle/>
          <a:p>
            <a:r>
              <a:rPr kumimoji="1" lang="en-US" altLang="ja-JP"/>
              <a:t>2013/4/18</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a:t>マスター タイトルの書式設定</a:t>
            </a:r>
            <a:endParaRPr kumimoji="0" lang="en-US"/>
          </a:p>
        </p:txBody>
      </p:sp>
      <p:sp>
        <p:nvSpPr>
          <p:cNvPr id="3" name="Date Placeholder 2"/>
          <p:cNvSpPr>
            <a:spLocks noGrp="1"/>
          </p:cNvSpPr>
          <p:nvPr>
            <p:ph type="dt" sz="half" idx="10"/>
          </p:nvPr>
        </p:nvSpPr>
        <p:spPr/>
        <p:txBody>
          <a:bodyPr/>
          <a:lstStyle/>
          <a:p>
            <a:r>
              <a:rPr kumimoji="1" lang="en-US" altLang="ja-JP"/>
              <a:t>2013/4/18</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2013/4/18</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2013/4/18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3844800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Date Placeholder 4"/>
          <p:cNvSpPr>
            <a:spLocks noGrp="1"/>
          </p:cNvSpPr>
          <p:nvPr>
            <p:ph type="dt" sz="half" idx="10"/>
          </p:nvPr>
        </p:nvSpPr>
        <p:spPr/>
        <p:txBody>
          <a:bodyPr/>
          <a:lstStyle/>
          <a:p>
            <a:r>
              <a:rPr kumimoji="1" lang="en-US" altLang="ja-JP"/>
              <a:t>2013/4/18</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18232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381000" y="1600200"/>
            <a:ext cx="838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6525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2013/4/18</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153286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2013/4/18</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33036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2013/4/18</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3132926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2013/4/18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402777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2013/4/18</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99139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922114"/>
          </a:xfrm>
          <a:prstGeom prst="rect">
            <a:avLst/>
          </a:prstGeom>
          <a:solidFill>
            <a:schemeClr val="bg2"/>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2013/4/18</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F82F7-52B3-4BA1-823E-C2968DA55508}" type="slidenum">
              <a:rPr kumimoji="1" lang="ja-JP" altLang="en-US" smtClean="0"/>
              <a:t>‹#›</a:t>
            </a:fld>
            <a:endParaRPr kumimoji="1" lang="ja-JP" altLang="en-US"/>
          </a:p>
        </p:txBody>
      </p:sp>
    </p:spTree>
    <p:extLst>
      <p:ext uri="{BB962C8B-B14F-4D97-AF65-F5344CB8AC3E}">
        <p14:creationId xmlns:p14="http://schemas.microsoft.com/office/powerpoint/2010/main" val="3054187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700" r:id="rId4"/>
    <p:sldLayoutId id="2147483653" r:id="rId5"/>
    <p:sldLayoutId id="2147483654" r:id="rId6"/>
    <p:sldLayoutId id="2147483655" r:id="rId7"/>
    <p:sldLayoutId id="2147483656" r:id="rId8"/>
    <p:sldLayoutId id="2147483657" r:id="rId9"/>
    <p:sldLayoutId id="2147483701" r:id="rId10"/>
  </p:sldLayoutIdLst>
  <p:hf sldNum="0" hdr="0" ftr="0"/>
  <p:txStyles>
    <p:titleStyle>
      <a:lvl1pPr algn="ctr" defTabSz="914400" rtl="0" eaLnBrk="1" latinLnBrk="0" hangingPunct="1">
        <a:spcBef>
          <a:spcPct val="0"/>
        </a:spcBef>
        <a:buNone/>
        <a:defRPr kumimoji="1"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r>
              <a:rPr kumimoji="1" lang="en-US" altLang="ja-JP"/>
              <a:t>2013/4/18</a:t>
            </a:r>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83F82F7-52B3-4BA1-823E-C2968DA55508}" type="slidenum">
              <a:rPr kumimoji="1" lang="ja-JP" altLang="en-US" smtClean="0"/>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kumimoji="1" lang="en-US" altLang="ja-JP"/>
              <a:t>2013/4/18</a:t>
            </a:r>
            <a:endParaRPr kumimoji="1" lang="ja-JP"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83F82F7-52B3-4BA1-823E-C2968DA55508}" type="slidenum">
              <a:rPr kumimoji="1" lang="ja-JP" altLang="en-US" smtClean="0"/>
              <a:t>‹#›</a:t>
            </a:fld>
            <a:endParaRPr kumimoji="1" lang="ja-JP"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9" r:id="rId9"/>
  </p:sldLayoutIdLst>
  <p:hf sldNum="0" hdr="0" ftr="0"/>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wmf"/></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8.wmf"/><Relationship Id="rId4" Type="http://schemas.openxmlformats.org/officeDocument/2006/relationships/oleObject" Target="../embeddings/oleObject3.bin"/></Relationships>
</file>

<file path=ppt/slides/_rels/slide9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8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第１部　生命体の構造と働き</a:t>
            </a:r>
          </a:p>
        </p:txBody>
      </p:sp>
      <p:sp>
        <p:nvSpPr>
          <p:cNvPr id="3" name="テキスト ボックス 2"/>
          <p:cNvSpPr txBox="1"/>
          <p:nvPr/>
        </p:nvSpPr>
        <p:spPr>
          <a:xfrm>
            <a:off x="1524000" y="3276600"/>
            <a:ext cx="5763116" cy="2554545"/>
          </a:xfrm>
          <a:prstGeom prst="rect">
            <a:avLst/>
          </a:prstGeom>
          <a:noFill/>
        </p:spPr>
        <p:txBody>
          <a:bodyPr wrap="none" rtlCol="0">
            <a:spAutoFit/>
          </a:bodyPr>
          <a:lstStyle/>
          <a:p>
            <a:r>
              <a:rPr lang="ja-JP" altLang="en-US" sz="3200" dirty="0">
                <a:latin typeface="AR P丸ゴシック体M04" pitchFamily="50" charset="-128"/>
                <a:ea typeface="AR P丸ゴシック体M04" pitchFamily="50" charset="-128"/>
              </a:rPr>
              <a:t>１</a:t>
            </a:r>
            <a:r>
              <a:rPr lang="ja-JP" altLang="en-US" sz="3200">
                <a:latin typeface="AR P丸ゴシック体M04" pitchFamily="50" charset="-128"/>
                <a:ea typeface="AR P丸ゴシック体M04" pitchFamily="50" charset="-128"/>
              </a:rPr>
              <a:t>章</a:t>
            </a:r>
            <a:r>
              <a:rPr lang="ja-JP" altLang="en-US" sz="3200" dirty="0">
                <a:latin typeface="AR P丸ゴシック体M04" pitchFamily="50" charset="-128"/>
                <a:ea typeface="AR P丸ゴシック体M04" pitchFamily="50" charset="-128"/>
              </a:rPr>
              <a:t>　細胞の構造と生命誕生</a:t>
            </a:r>
            <a:endParaRPr lang="en-US" altLang="ja-JP" sz="3200" dirty="0">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２章　生命体を構成する物質</a:t>
            </a:r>
            <a:endParaRPr lang="en-US" altLang="ja-JP" sz="3200" dirty="0">
              <a:solidFill>
                <a:schemeClr val="bg1">
                  <a:lumMod val="65000"/>
                </a:schemeClr>
              </a:solidFill>
              <a:latin typeface="AR P丸ゴシック体M04" pitchFamily="50" charset="-128"/>
              <a:ea typeface="AR P丸ゴシック体M04" pitchFamily="50" charset="-128"/>
            </a:endParaRPr>
          </a:p>
          <a:p>
            <a:r>
              <a:rPr kumimoji="1" lang="ja-JP" altLang="en-US" sz="3200" dirty="0">
                <a:solidFill>
                  <a:schemeClr val="bg1">
                    <a:lumMod val="65000"/>
                  </a:schemeClr>
                </a:solidFill>
                <a:latin typeface="AR P丸ゴシック体M04" pitchFamily="50" charset="-128"/>
                <a:ea typeface="AR P丸ゴシック体M04" pitchFamily="50" charset="-128"/>
              </a:rPr>
              <a:t>３章　遺伝子の構造と機能</a:t>
            </a:r>
            <a:endParaRPr kumimoji="1" lang="en-US" altLang="ja-JP" sz="3200" dirty="0">
              <a:solidFill>
                <a:schemeClr val="bg1">
                  <a:lumMod val="65000"/>
                </a:schemeClr>
              </a:solidFill>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４章　生体とエネルギー</a:t>
            </a:r>
            <a:endParaRPr lang="en-US" altLang="ja-JP" sz="3200" dirty="0">
              <a:solidFill>
                <a:schemeClr val="bg1">
                  <a:lumMod val="65000"/>
                </a:schemeClr>
              </a:solidFill>
              <a:latin typeface="AR P丸ゴシック体M04" pitchFamily="50" charset="-128"/>
              <a:ea typeface="AR P丸ゴシック体M04" pitchFamily="50" charset="-128"/>
            </a:endParaRPr>
          </a:p>
          <a:p>
            <a:r>
              <a:rPr kumimoji="1" lang="ja-JP" altLang="en-US" sz="3200" dirty="0">
                <a:solidFill>
                  <a:schemeClr val="bg1">
                    <a:lumMod val="65000"/>
                  </a:schemeClr>
                </a:solidFill>
                <a:latin typeface="AR P丸ゴシック体M04" pitchFamily="50" charset="-128"/>
                <a:ea typeface="AR P丸ゴシック体M04" pitchFamily="50" charset="-128"/>
              </a:rPr>
              <a:t>５章　光合成と窒素同化（省略）</a:t>
            </a:r>
          </a:p>
        </p:txBody>
      </p:sp>
    </p:spTree>
    <p:extLst>
      <p:ext uri="{BB962C8B-B14F-4D97-AF65-F5344CB8AC3E}">
        <p14:creationId xmlns:p14="http://schemas.microsoft.com/office/powerpoint/2010/main" val="163281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糖質の種類</a:t>
            </a:r>
          </a:p>
        </p:txBody>
      </p:sp>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57487" y="1495425"/>
            <a:ext cx="362902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28625" y="3276600"/>
            <a:ext cx="1885950" cy="923330"/>
          </a:xfrm>
          <a:prstGeom prst="rect">
            <a:avLst/>
          </a:prstGeom>
          <a:noFill/>
        </p:spPr>
        <p:txBody>
          <a:bodyPr wrap="square" rtlCol="0">
            <a:spAutoFit/>
          </a:bodyPr>
          <a:lstStyle/>
          <a:p>
            <a:r>
              <a:rPr kumimoji="1" lang="ja-JP" altLang="en-US" dirty="0"/>
              <a:t>糖が</a:t>
            </a:r>
            <a:r>
              <a:rPr kumimoji="1" lang="en-US" altLang="ja-JP" dirty="0"/>
              <a:t>3</a:t>
            </a:r>
            <a:r>
              <a:rPr kumimoji="1" lang="ja-JP" altLang="en-US" dirty="0"/>
              <a:t>～</a:t>
            </a:r>
            <a:r>
              <a:rPr kumimoji="1" lang="en-US" altLang="ja-JP" dirty="0"/>
              <a:t>10</a:t>
            </a:r>
            <a:r>
              <a:rPr kumimoji="1" lang="ja-JP" altLang="en-US" dirty="0"/>
              <a:t>個の場合、オリゴ糖と呼ぶことがある。</a:t>
            </a:r>
          </a:p>
        </p:txBody>
      </p:sp>
      <p:sp>
        <p:nvSpPr>
          <p:cNvPr id="4" name="テキスト ボックス 3"/>
          <p:cNvSpPr txBox="1"/>
          <p:nvPr/>
        </p:nvSpPr>
        <p:spPr>
          <a:xfrm>
            <a:off x="6364941" y="4747796"/>
            <a:ext cx="1826141" cy="338554"/>
          </a:xfrm>
          <a:prstGeom prst="rect">
            <a:avLst/>
          </a:prstGeom>
          <a:noFill/>
        </p:spPr>
        <p:txBody>
          <a:bodyPr wrap="none" rtlCol="0">
            <a:spAutoFit/>
          </a:bodyPr>
          <a:lstStyle/>
          <a:p>
            <a:r>
              <a:rPr kumimoji="1" lang="ja-JP" altLang="en-US" sz="1600" dirty="0"/>
              <a:t>蔗糖（砂糖の成分）</a:t>
            </a:r>
          </a:p>
        </p:txBody>
      </p:sp>
      <p:sp>
        <p:nvSpPr>
          <p:cNvPr id="7" name="テキスト ボックス 6"/>
          <p:cNvSpPr txBox="1"/>
          <p:nvPr/>
        </p:nvSpPr>
        <p:spPr>
          <a:xfrm>
            <a:off x="6364941" y="5007977"/>
            <a:ext cx="595035" cy="338554"/>
          </a:xfrm>
          <a:prstGeom prst="rect">
            <a:avLst/>
          </a:prstGeom>
          <a:noFill/>
        </p:spPr>
        <p:txBody>
          <a:bodyPr wrap="none" rtlCol="0">
            <a:spAutoFit/>
          </a:bodyPr>
          <a:lstStyle/>
          <a:p>
            <a:r>
              <a:rPr lang="ja-JP" altLang="en-US" sz="1600" dirty="0"/>
              <a:t>乳</a:t>
            </a:r>
            <a:r>
              <a:rPr kumimoji="1" lang="ja-JP" altLang="en-US" sz="1600" dirty="0"/>
              <a:t>糖</a:t>
            </a:r>
          </a:p>
        </p:txBody>
      </p:sp>
      <p:sp>
        <p:nvSpPr>
          <p:cNvPr id="8" name="テキスト ボックス 7"/>
          <p:cNvSpPr txBox="1"/>
          <p:nvPr/>
        </p:nvSpPr>
        <p:spPr>
          <a:xfrm>
            <a:off x="5091112" y="3684002"/>
            <a:ext cx="595035" cy="338554"/>
          </a:xfrm>
          <a:prstGeom prst="rect">
            <a:avLst/>
          </a:prstGeom>
          <a:noFill/>
        </p:spPr>
        <p:txBody>
          <a:bodyPr wrap="none" rtlCol="0">
            <a:spAutoFit/>
          </a:bodyPr>
          <a:lstStyle/>
          <a:p>
            <a:r>
              <a:rPr lang="ja-JP" altLang="en-US" sz="1600" dirty="0"/>
              <a:t>果糖</a:t>
            </a:r>
            <a:endParaRPr kumimoji="1" lang="ja-JP" altLang="en-US" sz="1600" dirty="0"/>
          </a:p>
        </p:txBody>
      </p:sp>
      <p:sp>
        <p:nvSpPr>
          <p:cNvPr id="9" name="テキスト ボックス 8"/>
          <p:cNvSpPr txBox="1"/>
          <p:nvPr/>
        </p:nvSpPr>
        <p:spPr>
          <a:xfrm>
            <a:off x="6364941" y="5262979"/>
            <a:ext cx="800219" cy="338554"/>
          </a:xfrm>
          <a:prstGeom prst="rect">
            <a:avLst/>
          </a:prstGeom>
          <a:noFill/>
        </p:spPr>
        <p:txBody>
          <a:bodyPr wrap="none" rtlCol="0">
            <a:spAutoFit/>
          </a:bodyPr>
          <a:lstStyle/>
          <a:p>
            <a:r>
              <a:rPr lang="ja-JP" altLang="en-US" sz="1600" dirty="0"/>
              <a:t>麦芽</a:t>
            </a:r>
            <a:r>
              <a:rPr kumimoji="1" lang="ja-JP" altLang="en-US" sz="1600" dirty="0"/>
              <a:t>糖</a:t>
            </a:r>
          </a:p>
        </p:txBody>
      </p:sp>
      <p:sp>
        <p:nvSpPr>
          <p:cNvPr id="10" name="テキスト ボックス 9"/>
          <p:cNvSpPr txBox="1"/>
          <p:nvPr/>
        </p:nvSpPr>
        <p:spPr>
          <a:xfrm>
            <a:off x="4887613" y="3181350"/>
            <a:ext cx="1526380" cy="338554"/>
          </a:xfrm>
          <a:prstGeom prst="rect">
            <a:avLst/>
          </a:prstGeom>
          <a:noFill/>
        </p:spPr>
        <p:txBody>
          <a:bodyPr wrap="none" rtlCol="0">
            <a:spAutoFit/>
          </a:bodyPr>
          <a:lstStyle/>
          <a:p>
            <a:r>
              <a:rPr lang="ja-JP" altLang="en-US" sz="1600" dirty="0"/>
              <a:t>ブドウ</a:t>
            </a:r>
            <a:r>
              <a:rPr kumimoji="1" lang="ja-JP" altLang="en-US" sz="1600"/>
              <a:t>糖（</a:t>
            </a:r>
            <a:r>
              <a:rPr kumimoji="1" lang="ja-JP" altLang="en-US" sz="1600">
                <a:solidFill>
                  <a:srgbClr val="FF0000"/>
                </a:solidFill>
              </a:rPr>
              <a:t>血糖</a:t>
            </a:r>
            <a:r>
              <a:rPr kumimoji="1" lang="ja-JP" altLang="en-US" sz="1600"/>
              <a:t>）</a:t>
            </a:r>
            <a:endParaRPr kumimoji="1" lang="ja-JP" altLang="en-US" sz="1600" dirty="0"/>
          </a:p>
        </p:txBody>
      </p:sp>
      <p:sp>
        <p:nvSpPr>
          <p:cNvPr id="5" name="テキスト ボックス 4"/>
          <p:cNvSpPr txBox="1"/>
          <p:nvPr/>
        </p:nvSpPr>
        <p:spPr>
          <a:xfrm>
            <a:off x="6513512" y="5649753"/>
            <a:ext cx="1951175" cy="830997"/>
          </a:xfrm>
          <a:prstGeom prst="rect">
            <a:avLst/>
          </a:prstGeom>
          <a:noFill/>
        </p:spPr>
        <p:txBody>
          <a:bodyPr wrap="none" rtlCol="0">
            <a:spAutoFit/>
          </a:bodyPr>
          <a:lstStyle/>
          <a:p>
            <a:r>
              <a:rPr lang="ja-JP" altLang="en-US" sz="1600" dirty="0"/>
              <a:t>グルコースの多糖＝</a:t>
            </a:r>
            <a:endParaRPr lang="en-US" altLang="ja-JP" sz="1600" dirty="0"/>
          </a:p>
          <a:p>
            <a:r>
              <a:rPr kumimoji="1" lang="ja-JP" altLang="en-US" sz="1600" dirty="0"/>
              <a:t>デンプン（植物）</a:t>
            </a:r>
            <a:endParaRPr kumimoji="1" lang="en-US" altLang="ja-JP" sz="1600" dirty="0"/>
          </a:p>
          <a:p>
            <a:r>
              <a:rPr lang="ja-JP" altLang="en-US" sz="1600" dirty="0"/>
              <a:t>グリコーゲン（動物）</a:t>
            </a:r>
            <a:endParaRPr kumimoji="1" lang="ja-JP" altLang="en-US" sz="1600" dirty="0"/>
          </a:p>
        </p:txBody>
      </p:sp>
      <p:sp>
        <p:nvSpPr>
          <p:cNvPr id="12" name="テキスト ボックス 11"/>
          <p:cNvSpPr txBox="1"/>
          <p:nvPr/>
        </p:nvSpPr>
        <p:spPr>
          <a:xfrm>
            <a:off x="2757486" y="1401548"/>
            <a:ext cx="532518" cy="369332"/>
          </a:xfrm>
          <a:prstGeom prst="rect">
            <a:avLst/>
          </a:prstGeom>
          <a:solidFill>
            <a:schemeClr val="bg1"/>
          </a:solidFill>
        </p:spPr>
        <p:txBody>
          <a:bodyPr wrap="none" rtlCol="0">
            <a:spAutoFit/>
          </a:bodyPr>
          <a:lstStyle/>
          <a:p>
            <a:pPr algn="ctr"/>
            <a:r>
              <a:rPr kumimoji="1" lang="ja-JP" altLang="en-US" dirty="0"/>
              <a:t>表</a:t>
            </a:r>
            <a:r>
              <a:rPr lang="en-US" altLang="ja-JP" dirty="0"/>
              <a:t>2</a:t>
            </a:r>
            <a:endParaRPr kumimoji="1" lang="en-US" altLang="ja-JP" dirty="0"/>
          </a:p>
        </p:txBody>
      </p:sp>
    </p:spTree>
    <p:extLst>
      <p:ext uri="{BB962C8B-B14F-4D97-AF65-F5344CB8AC3E}">
        <p14:creationId xmlns:p14="http://schemas.microsoft.com/office/powerpoint/2010/main" val="22058402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ABO</a:t>
            </a:r>
            <a:r>
              <a:rPr kumimoji="1" lang="ja-JP" altLang="en-US" dirty="0"/>
              <a:t>血液型遺伝子の優性・劣性</a:t>
            </a:r>
          </a:p>
        </p:txBody>
      </p:sp>
      <p:sp>
        <p:nvSpPr>
          <p:cNvPr id="3" name="コンテンツ プレースホルダー 2"/>
          <p:cNvSpPr>
            <a:spLocks noGrp="1"/>
          </p:cNvSpPr>
          <p:nvPr>
            <p:ph idx="1"/>
          </p:nvPr>
        </p:nvSpPr>
        <p:spPr>
          <a:xfrm>
            <a:off x="457200" y="1600200"/>
            <a:ext cx="8229600" cy="3486150"/>
          </a:xfrm>
        </p:spPr>
        <p:txBody>
          <a:bodyPr>
            <a:normAutofit/>
          </a:bodyPr>
          <a:lstStyle/>
          <a:p>
            <a:r>
              <a:rPr kumimoji="1" lang="en-US" altLang="ja-JP" sz="3200" dirty="0"/>
              <a:t>A</a:t>
            </a:r>
            <a:r>
              <a:rPr kumimoji="1" lang="ja-JP" altLang="en-US" sz="3200" dirty="0"/>
              <a:t>は</a:t>
            </a:r>
            <a:r>
              <a:rPr kumimoji="1" lang="en-US" altLang="ja-JP" sz="3200" dirty="0"/>
              <a:t>O</a:t>
            </a:r>
            <a:r>
              <a:rPr kumimoji="1" lang="ja-JP" altLang="en-US" sz="3200" dirty="0"/>
              <a:t>より優性　　　遺伝子が</a:t>
            </a:r>
            <a:r>
              <a:rPr kumimoji="1" lang="en-US" altLang="ja-JP" sz="3200" dirty="0"/>
              <a:t>AO</a:t>
            </a:r>
            <a:r>
              <a:rPr kumimoji="1" lang="ja-JP" altLang="en-US" sz="3200" dirty="0"/>
              <a:t>は </a:t>
            </a:r>
            <a:r>
              <a:rPr kumimoji="1" lang="en-US" altLang="ja-JP" sz="3200" dirty="0"/>
              <a:t>A </a:t>
            </a:r>
            <a:r>
              <a:rPr kumimoji="1" lang="ja-JP" altLang="en-US" sz="3200" dirty="0"/>
              <a:t>型</a:t>
            </a:r>
            <a:endParaRPr kumimoji="1" lang="en-US" altLang="ja-JP" sz="3200" dirty="0"/>
          </a:p>
          <a:p>
            <a:r>
              <a:rPr lang="en-US" altLang="ja-JP" sz="3200" dirty="0"/>
              <a:t>B</a:t>
            </a:r>
            <a:r>
              <a:rPr lang="ja-JP" altLang="en-US" sz="3200" dirty="0"/>
              <a:t>は</a:t>
            </a:r>
            <a:r>
              <a:rPr lang="en-US" altLang="ja-JP" sz="3200" dirty="0"/>
              <a:t>O</a:t>
            </a:r>
            <a:r>
              <a:rPr lang="ja-JP" altLang="en-US" sz="3200" dirty="0"/>
              <a:t>より優性　　　遺伝子が</a:t>
            </a:r>
            <a:r>
              <a:rPr lang="en-US" altLang="ja-JP" sz="3200" dirty="0"/>
              <a:t>BO</a:t>
            </a:r>
            <a:r>
              <a:rPr lang="ja-JP" altLang="en-US" sz="3200" dirty="0"/>
              <a:t>は </a:t>
            </a:r>
            <a:r>
              <a:rPr lang="en-US" altLang="ja-JP" sz="3200" dirty="0"/>
              <a:t>B </a:t>
            </a:r>
            <a:r>
              <a:rPr lang="ja-JP" altLang="en-US" sz="3200" dirty="0"/>
              <a:t>型</a:t>
            </a:r>
            <a:endParaRPr lang="en-US" altLang="ja-JP" sz="3200" dirty="0"/>
          </a:p>
          <a:p>
            <a:r>
              <a:rPr kumimoji="1" lang="en-US" altLang="ja-JP" sz="3200" dirty="0"/>
              <a:t>A</a:t>
            </a:r>
            <a:r>
              <a:rPr kumimoji="1" lang="ja-JP" altLang="en-US" sz="3200" dirty="0"/>
              <a:t>と</a:t>
            </a:r>
            <a:r>
              <a:rPr kumimoji="1" lang="en-US" altLang="ja-JP" sz="3200" dirty="0"/>
              <a:t>B</a:t>
            </a:r>
            <a:r>
              <a:rPr kumimoji="1" lang="ja-JP" altLang="en-US" sz="3200" dirty="0"/>
              <a:t>は同等　　　遺伝子が</a:t>
            </a:r>
            <a:r>
              <a:rPr kumimoji="1" lang="en-US" altLang="ja-JP" sz="3200" dirty="0"/>
              <a:t>AB</a:t>
            </a:r>
            <a:r>
              <a:rPr kumimoji="1" lang="ja-JP" altLang="en-US" sz="3200" dirty="0"/>
              <a:t>は </a:t>
            </a:r>
            <a:r>
              <a:rPr kumimoji="1" lang="en-US" altLang="ja-JP" sz="3200" dirty="0"/>
              <a:t>AB </a:t>
            </a:r>
            <a:r>
              <a:rPr kumimoji="1" lang="ja-JP" altLang="en-US" sz="3200" dirty="0"/>
              <a:t>型</a:t>
            </a:r>
            <a:endParaRPr kumimoji="1" lang="en-US" altLang="ja-JP" sz="3200" dirty="0"/>
          </a:p>
          <a:p>
            <a:endParaRPr lang="en-US" altLang="ja-JP" dirty="0"/>
          </a:p>
          <a:p>
            <a:endParaRPr lang="en-US" altLang="ja-JP" dirty="0"/>
          </a:p>
          <a:p>
            <a:r>
              <a:rPr kumimoji="1" lang="en-US" altLang="ja-JP" dirty="0"/>
              <a:t>ABO</a:t>
            </a:r>
            <a:r>
              <a:rPr kumimoji="1" lang="ja-JP" altLang="en-US" dirty="0"/>
              <a:t>血液型を決める遺伝子は第</a:t>
            </a:r>
            <a:r>
              <a:rPr kumimoji="1" lang="en-US" altLang="ja-JP" dirty="0"/>
              <a:t>9</a:t>
            </a:r>
            <a:r>
              <a:rPr kumimoji="1" lang="ja-JP" altLang="en-US" dirty="0"/>
              <a:t>染色体上にある</a:t>
            </a:r>
          </a:p>
        </p:txBody>
      </p:sp>
      <p:sp>
        <p:nvSpPr>
          <p:cNvPr id="4" name="右矢印 3"/>
          <p:cNvSpPr/>
          <p:nvPr/>
        </p:nvSpPr>
        <p:spPr>
          <a:xfrm>
            <a:off x="3120129" y="1752600"/>
            <a:ext cx="409575" cy="2952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3158909" y="2337026"/>
            <a:ext cx="409575" cy="2952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2709862" y="2919412"/>
            <a:ext cx="409575" cy="2952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60643" y="1730828"/>
            <a:ext cx="396000" cy="39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35099" y="2280555"/>
            <a:ext cx="396000" cy="39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944187" y="2869066"/>
            <a:ext cx="432000" cy="39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90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p:spPr>
        <p:txBody>
          <a:bodyPr/>
          <a:lstStyle/>
          <a:p>
            <a:r>
              <a:rPr kumimoji="1" lang="ja-JP" altLang="en-US" dirty="0"/>
              <a:t>血液型クイズ（検定交雑）</a:t>
            </a:r>
          </a:p>
        </p:txBody>
      </p:sp>
      <p:sp>
        <p:nvSpPr>
          <p:cNvPr id="3" name="コンテンツ プレースホルダー 2"/>
          <p:cNvSpPr>
            <a:spLocks noGrp="1"/>
          </p:cNvSpPr>
          <p:nvPr>
            <p:ph idx="1"/>
          </p:nvPr>
        </p:nvSpPr>
        <p:spPr>
          <a:ln>
            <a:solidFill>
              <a:schemeClr val="accent6">
                <a:lumMod val="50000"/>
              </a:schemeClr>
            </a:solidFill>
          </a:ln>
        </p:spPr>
        <p:txBody>
          <a:bodyPr/>
          <a:lstStyle/>
          <a:p>
            <a:r>
              <a:rPr kumimoji="1" lang="ja-JP" altLang="en-US" dirty="0"/>
              <a:t>母親の血液型は</a:t>
            </a:r>
            <a:r>
              <a:rPr kumimoji="1" lang="en-US" altLang="ja-JP" dirty="0"/>
              <a:t>A</a:t>
            </a:r>
            <a:r>
              <a:rPr kumimoji="1" lang="ja-JP" altLang="en-US" dirty="0"/>
              <a:t>型、父親は</a:t>
            </a:r>
            <a:r>
              <a:rPr kumimoji="1" lang="en-US" altLang="ja-JP" dirty="0"/>
              <a:t>B</a:t>
            </a:r>
            <a:r>
              <a:rPr kumimoji="1" lang="ja-JP" altLang="en-US" dirty="0"/>
              <a:t>型</a:t>
            </a:r>
            <a:endParaRPr kumimoji="1" lang="en-US" altLang="ja-JP" dirty="0"/>
          </a:p>
          <a:p>
            <a:r>
              <a:rPr lang="en-US" altLang="ja-JP" dirty="0"/>
              <a:t>3</a:t>
            </a:r>
            <a:r>
              <a:rPr lang="ja-JP" altLang="en-US" dirty="0"/>
              <a:t>人の子供は</a:t>
            </a:r>
            <a:r>
              <a:rPr lang="en-US" altLang="ja-JP" dirty="0"/>
              <a:t>A</a:t>
            </a:r>
            <a:r>
              <a:rPr lang="ja-JP" altLang="en-US" dirty="0"/>
              <a:t>型、</a:t>
            </a:r>
            <a:r>
              <a:rPr lang="en-US" altLang="ja-JP" dirty="0"/>
              <a:t>B</a:t>
            </a:r>
            <a:r>
              <a:rPr lang="ja-JP" altLang="en-US" dirty="0"/>
              <a:t>型、</a:t>
            </a:r>
            <a:r>
              <a:rPr lang="en-US" altLang="ja-JP" dirty="0"/>
              <a:t>O</a:t>
            </a:r>
            <a:r>
              <a:rPr lang="ja-JP" altLang="en-US" dirty="0"/>
              <a:t>型であった。</a:t>
            </a:r>
            <a:endParaRPr lang="en-US" altLang="ja-JP" dirty="0"/>
          </a:p>
          <a:p>
            <a:endParaRPr kumimoji="1" lang="en-US" altLang="ja-JP" dirty="0"/>
          </a:p>
          <a:p>
            <a:r>
              <a:rPr lang="ja-JP" altLang="en-US" dirty="0"/>
              <a:t>母親は</a:t>
            </a:r>
            <a:r>
              <a:rPr lang="en-US" altLang="ja-JP" dirty="0"/>
              <a:t>AA</a:t>
            </a:r>
            <a:r>
              <a:rPr lang="ja-JP" altLang="en-US" dirty="0"/>
              <a:t>か、</a:t>
            </a:r>
            <a:r>
              <a:rPr lang="en-US" altLang="ja-JP" dirty="0"/>
              <a:t>AO</a:t>
            </a:r>
            <a:r>
              <a:rPr lang="ja-JP" altLang="en-US" dirty="0"/>
              <a:t>か？</a:t>
            </a:r>
            <a:r>
              <a:rPr lang="ja-JP" altLang="en-US" dirty="0">
                <a:solidFill>
                  <a:srgbClr val="FF0000"/>
                </a:solidFill>
              </a:rPr>
              <a:t>　　</a:t>
            </a:r>
            <a:r>
              <a:rPr lang="en-US" altLang="ja-JP" dirty="0">
                <a:solidFill>
                  <a:srgbClr val="FF0000"/>
                </a:solidFill>
              </a:rPr>
              <a:t>AO</a:t>
            </a:r>
          </a:p>
          <a:p>
            <a:r>
              <a:rPr kumimoji="1" lang="ja-JP" altLang="en-US" dirty="0"/>
              <a:t>父親は</a:t>
            </a:r>
            <a:r>
              <a:rPr kumimoji="1" lang="en-US" altLang="ja-JP" dirty="0"/>
              <a:t>BB</a:t>
            </a:r>
            <a:r>
              <a:rPr kumimoji="1" lang="ja-JP" altLang="en-US" dirty="0"/>
              <a:t>か、</a:t>
            </a:r>
            <a:r>
              <a:rPr kumimoji="1" lang="en-US" altLang="ja-JP" dirty="0"/>
              <a:t>BO</a:t>
            </a:r>
            <a:r>
              <a:rPr kumimoji="1" lang="ja-JP" altLang="en-US" dirty="0"/>
              <a:t>か？　</a:t>
            </a:r>
            <a:r>
              <a:rPr kumimoji="1" lang="ja-JP" altLang="en-US" dirty="0">
                <a:solidFill>
                  <a:srgbClr val="FF0000"/>
                </a:solidFill>
              </a:rPr>
              <a:t>　</a:t>
            </a:r>
            <a:r>
              <a:rPr kumimoji="1" lang="en-US" altLang="ja-JP" dirty="0">
                <a:solidFill>
                  <a:srgbClr val="FF0000"/>
                </a:solidFill>
              </a:rPr>
              <a:t>BO</a:t>
            </a:r>
          </a:p>
          <a:p>
            <a:endParaRPr lang="en-US" altLang="ja-JP" dirty="0"/>
          </a:p>
          <a:p>
            <a:r>
              <a:rPr lang="ja-JP" altLang="en-US" dirty="0"/>
              <a:t>　　</a:t>
            </a:r>
            <a:r>
              <a:rPr lang="en-US" altLang="ja-JP" dirty="0">
                <a:solidFill>
                  <a:srgbClr val="0070C0"/>
                </a:solidFill>
              </a:rPr>
              <a:t>AB</a:t>
            </a:r>
            <a:r>
              <a:rPr lang="ja-JP" altLang="en-US" dirty="0">
                <a:solidFill>
                  <a:srgbClr val="0070C0"/>
                </a:solidFill>
              </a:rPr>
              <a:t>型の子供も生まれうる</a:t>
            </a:r>
            <a:endParaRPr lang="en-US" altLang="ja-JP" dirty="0">
              <a:solidFill>
                <a:srgbClr val="0070C0"/>
              </a:solidFill>
            </a:endParaRPr>
          </a:p>
        </p:txBody>
      </p:sp>
      <p:sp>
        <p:nvSpPr>
          <p:cNvPr id="5" name="角丸四角形 4"/>
          <p:cNvSpPr/>
          <p:nvPr/>
        </p:nvSpPr>
        <p:spPr>
          <a:xfrm>
            <a:off x="4053840" y="3210560"/>
            <a:ext cx="812800" cy="4267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3969351" y="3799840"/>
            <a:ext cx="812800" cy="4267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911824" y="4714874"/>
            <a:ext cx="3870325" cy="5340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04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 presetClass="exit" presetSubtype="4" fill="hold" grpId="0" nodeType="after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9.2.1</a:t>
            </a:r>
            <a:r>
              <a:rPr lang="ja-JP" altLang="en-US" dirty="0"/>
              <a:t>　モーガンの実験</a:t>
            </a:r>
            <a:r>
              <a:rPr lang="ja-JP" altLang="en-US" sz="3200" dirty="0"/>
              <a:t>　</a:t>
            </a:r>
            <a:r>
              <a:rPr lang="en-US" altLang="ja-JP" sz="3200" dirty="0"/>
              <a:t>p.149 </a:t>
            </a:r>
            <a:r>
              <a:rPr lang="ja-JP" altLang="en-US" sz="3200" dirty="0"/>
              <a:t>プリント</a:t>
            </a:r>
            <a:r>
              <a:rPr lang="en-US" altLang="ja-JP" sz="3200" dirty="0"/>
              <a:t>p.3</a:t>
            </a:r>
            <a:endParaRPr kumimoji="1" lang="ja-JP" altLang="en-US" dirty="0"/>
          </a:p>
        </p:txBody>
      </p:sp>
      <p:sp>
        <p:nvSpPr>
          <p:cNvPr id="4" name="テキスト ボックス 3"/>
          <p:cNvSpPr txBox="1"/>
          <p:nvPr/>
        </p:nvSpPr>
        <p:spPr>
          <a:xfrm>
            <a:off x="1318103" y="2369650"/>
            <a:ext cx="1223412" cy="646331"/>
          </a:xfrm>
          <a:prstGeom prst="rect">
            <a:avLst/>
          </a:prstGeom>
          <a:solidFill>
            <a:schemeClr val="accent1">
              <a:lumMod val="20000"/>
              <a:lumOff val="80000"/>
            </a:schemeClr>
          </a:solidFill>
        </p:spPr>
        <p:txBody>
          <a:bodyPr wrap="none" rtlCol="0">
            <a:spAutoFit/>
          </a:bodyPr>
          <a:lstStyle/>
          <a:p>
            <a:r>
              <a:rPr kumimoji="1" lang="ja-JP" altLang="en-US" dirty="0"/>
              <a:t>赤眼：優性</a:t>
            </a:r>
            <a:endParaRPr kumimoji="1" lang="en-US" altLang="ja-JP" dirty="0"/>
          </a:p>
          <a:p>
            <a:r>
              <a:rPr lang="ja-JP" altLang="en-US" dirty="0"/>
              <a:t>白眼：劣性</a:t>
            </a:r>
            <a:endParaRPr kumimoji="1" lang="ja-JP" altLang="en-US" dirty="0"/>
          </a:p>
        </p:txBody>
      </p:sp>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6936" y="1890903"/>
            <a:ext cx="5383820" cy="3595497"/>
          </a:xfrm>
          <a:prstGeom prst="rect">
            <a:avLst/>
          </a:prstGeom>
        </p:spPr>
      </p:pic>
    </p:spTree>
    <p:extLst>
      <p:ext uri="{BB962C8B-B14F-4D97-AF65-F5344CB8AC3E}">
        <p14:creationId xmlns:p14="http://schemas.microsoft.com/office/powerpoint/2010/main" val="1679212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r="-302"/>
          <a:stretch/>
        </p:blipFill>
        <p:spPr>
          <a:xfrm>
            <a:off x="3106673" y="1064547"/>
            <a:ext cx="5742052" cy="5598217"/>
          </a:xfrm>
          <a:prstGeom prst="rect">
            <a:avLst/>
          </a:prstGeom>
        </p:spPr>
      </p:pic>
      <p:sp>
        <p:nvSpPr>
          <p:cNvPr id="2" name="タイトル 1"/>
          <p:cNvSpPr>
            <a:spLocks noGrp="1"/>
          </p:cNvSpPr>
          <p:nvPr>
            <p:ph type="title"/>
          </p:nvPr>
        </p:nvSpPr>
        <p:spPr>
          <a:xfrm>
            <a:off x="1" y="-230"/>
            <a:ext cx="9144000" cy="922114"/>
          </a:xfrm>
        </p:spPr>
        <p:txBody>
          <a:bodyPr>
            <a:normAutofit/>
          </a:bodyPr>
          <a:lstStyle/>
          <a:p>
            <a:r>
              <a:rPr kumimoji="1" lang="ja-JP" altLang="en-US" sz="4000" dirty="0"/>
              <a:t>伴性遺伝</a:t>
            </a:r>
            <a:r>
              <a:rPr kumimoji="1" lang="ja-JP" altLang="en-US" sz="2800" dirty="0"/>
              <a:t>　教科書</a:t>
            </a:r>
            <a:r>
              <a:rPr kumimoji="1" lang="en-US" altLang="ja-JP" sz="2800" dirty="0"/>
              <a:t>p.150</a:t>
            </a:r>
            <a:r>
              <a:rPr kumimoji="1" lang="ja-JP" altLang="en-US" sz="2800" dirty="0" err="1"/>
              <a:t>、</a:t>
            </a:r>
            <a:r>
              <a:rPr lang="ja-JP" altLang="en-US" sz="2800" dirty="0"/>
              <a:t>プリント</a:t>
            </a:r>
            <a:r>
              <a:rPr lang="en-US" altLang="ja-JP" sz="2800" dirty="0"/>
              <a:t>p.3</a:t>
            </a:r>
            <a:endParaRPr kumimoji="1" lang="ja-JP" altLang="en-US" dirty="0"/>
          </a:p>
        </p:txBody>
      </p:sp>
      <p:sp>
        <p:nvSpPr>
          <p:cNvPr id="3" name="テキスト ボックス 2"/>
          <p:cNvSpPr txBox="1"/>
          <p:nvPr/>
        </p:nvSpPr>
        <p:spPr>
          <a:xfrm>
            <a:off x="-964" y="1533105"/>
            <a:ext cx="3342582" cy="646331"/>
          </a:xfrm>
          <a:prstGeom prst="rect">
            <a:avLst/>
          </a:prstGeom>
          <a:noFill/>
        </p:spPr>
        <p:txBody>
          <a:bodyPr wrap="none" rtlCol="0">
            <a:spAutoFit/>
          </a:bodyPr>
          <a:lstStyle/>
          <a:p>
            <a:r>
              <a:rPr kumimoji="1" lang="ja-JP" altLang="en-US" dirty="0"/>
              <a:t>性染色体（</a:t>
            </a:r>
            <a:r>
              <a:rPr kumimoji="1" lang="en-US" altLang="ja-JP" dirty="0"/>
              <a:t>X</a:t>
            </a:r>
            <a:r>
              <a:rPr kumimoji="1" lang="ja-JP" altLang="en-US" dirty="0"/>
              <a:t>）上に</a:t>
            </a:r>
            <a:endParaRPr kumimoji="1" lang="en-US" altLang="ja-JP" dirty="0"/>
          </a:p>
          <a:p>
            <a:r>
              <a:rPr lang="ja-JP" altLang="en-US" dirty="0"/>
              <a:t>劣性遺伝子（</a:t>
            </a:r>
            <a:r>
              <a:rPr lang="en-US" altLang="ja-JP" i="1" dirty="0"/>
              <a:t>w</a:t>
            </a:r>
            <a:r>
              <a:rPr lang="en-US" altLang="ja-JP" dirty="0"/>
              <a:t> </a:t>
            </a:r>
            <a:r>
              <a:rPr lang="ja-JP" altLang="en-US" dirty="0"/>
              <a:t>白眼）があるとき</a:t>
            </a:r>
            <a:endParaRPr kumimoji="1" lang="ja-JP" altLang="en-US" dirty="0"/>
          </a:p>
        </p:txBody>
      </p:sp>
      <p:sp>
        <p:nvSpPr>
          <p:cNvPr id="5" name="角丸四角形 4"/>
          <p:cNvSpPr/>
          <p:nvPr/>
        </p:nvSpPr>
        <p:spPr>
          <a:xfrm>
            <a:off x="7420571" y="4738834"/>
            <a:ext cx="1332904" cy="1080722"/>
          </a:xfrm>
          <a:prstGeom prst="roundRect">
            <a:avLst>
              <a:gd name="adj" fmla="val 1821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162225" y="5895544"/>
            <a:ext cx="1976823" cy="338554"/>
          </a:xfrm>
          <a:prstGeom prst="rect">
            <a:avLst/>
          </a:prstGeom>
          <a:solidFill>
            <a:schemeClr val="bg1"/>
          </a:solidFill>
        </p:spPr>
        <p:txBody>
          <a:bodyPr wrap="none" rtlCol="0">
            <a:spAutoFit/>
          </a:bodyPr>
          <a:lstStyle/>
          <a:p>
            <a:r>
              <a:rPr kumimoji="1" lang="ja-JP" altLang="en-US" sz="1600" dirty="0">
                <a:solidFill>
                  <a:srgbClr val="FF0000"/>
                </a:solidFill>
              </a:rPr>
              <a:t>♂だけに白眼が出た</a:t>
            </a:r>
          </a:p>
        </p:txBody>
      </p:sp>
      <p:sp>
        <p:nvSpPr>
          <p:cNvPr id="7" name="テキスト ボックス 6"/>
          <p:cNvSpPr txBox="1"/>
          <p:nvPr/>
        </p:nvSpPr>
        <p:spPr>
          <a:xfrm>
            <a:off x="37136" y="3039665"/>
            <a:ext cx="3133693" cy="1754326"/>
          </a:xfrm>
          <a:prstGeom prst="rect">
            <a:avLst/>
          </a:prstGeom>
          <a:solidFill>
            <a:schemeClr val="accent6">
              <a:lumMod val="20000"/>
              <a:lumOff val="80000"/>
            </a:schemeClr>
          </a:solidFill>
        </p:spPr>
        <p:txBody>
          <a:bodyPr wrap="square" rtlCol="0">
            <a:spAutoFit/>
          </a:bodyPr>
          <a:lstStyle/>
          <a:p>
            <a:r>
              <a:rPr kumimoji="1" lang="en-US" altLang="ja-JP" dirty="0"/>
              <a:t>Y</a:t>
            </a:r>
            <a:r>
              <a:rPr kumimoji="1" lang="ja-JP" altLang="en-US" dirty="0"/>
              <a:t>染色体上に遺伝子があるときも</a:t>
            </a:r>
            <a:r>
              <a:rPr lang="ja-JP" altLang="en-US" dirty="0"/>
              <a:t>伴性遺伝をする</a:t>
            </a:r>
            <a:endParaRPr lang="en-US" altLang="ja-JP" dirty="0"/>
          </a:p>
          <a:p>
            <a:endParaRPr lang="en-US" altLang="ja-JP" dirty="0"/>
          </a:p>
          <a:p>
            <a:r>
              <a:rPr lang="ja-JP" altLang="en-US" dirty="0"/>
              <a:t>（「性の決定」で説明）</a:t>
            </a:r>
            <a:endParaRPr lang="en-US" altLang="ja-JP" dirty="0"/>
          </a:p>
          <a:p>
            <a:endParaRPr kumimoji="1" lang="en-US" altLang="ja-JP" dirty="0"/>
          </a:p>
          <a:p>
            <a:r>
              <a:rPr kumimoji="1" lang="ja-JP" altLang="en-US" dirty="0"/>
              <a:t>伴性遺伝病は後で説明</a:t>
            </a:r>
          </a:p>
        </p:txBody>
      </p:sp>
    </p:spTree>
    <p:extLst>
      <p:ext uri="{BB962C8B-B14F-4D97-AF65-F5344CB8AC3E}">
        <p14:creationId xmlns:p14="http://schemas.microsoft.com/office/powerpoint/2010/main" val="33493126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0" y="0"/>
            <a:ext cx="9144000" cy="972000"/>
          </a:xfrm>
        </p:spPr>
        <p:txBody>
          <a:bodyPr/>
          <a:lstStyle/>
          <a:p>
            <a:r>
              <a:rPr lang="ja-JP" altLang="en-US" dirty="0"/>
              <a:t>  　ヒトの染色体　基本知識</a:t>
            </a:r>
            <a:endParaRPr kumimoji="1" lang="ja-JP" altLang="en-US" dirty="0"/>
          </a:p>
        </p:txBody>
      </p:sp>
      <p:sp>
        <p:nvSpPr>
          <p:cNvPr id="4" name="サブタイトル 3"/>
          <p:cNvSpPr>
            <a:spLocks noGrp="1"/>
          </p:cNvSpPr>
          <p:nvPr>
            <p:ph type="subTitle" idx="1"/>
          </p:nvPr>
        </p:nvSpPr>
        <p:spPr/>
        <p:txBody>
          <a:bodyPr>
            <a:normAutofit lnSpcReduction="10000"/>
          </a:bodyPr>
          <a:lstStyle/>
          <a:p>
            <a:r>
              <a:rPr lang="ja-JP" altLang="en-US" dirty="0"/>
              <a:t>１．人の染色体は何本あるか？</a:t>
            </a:r>
            <a:endParaRPr lang="en-US" altLang="ja-JP" dirty="0"/>
          </a:p>
          <a:p>
            <a:pPr lvl="1" algn="l"/>
            <a:r>
              <a:rPr lang="ja-JP" altLang="en-US" b="1" dirty="0">
                <a:solidFill>
                  <a:srgbClr val="C00000"/>
                </a:solidFill>
              </a:rPr>
              <a:t>［　］</a:t>
            </a:r>
            <a:r>
              <a:rPr lang="en-US" altLang="ja-JP" dirty="0">
                <a:solidFill>
                  <a:srgbClr val="0070C0"/>
                </a:solidFill>
              </a:rPr>
              <a:t>22</a:t>
            </a:r>
            <a:r>
              <a:rPr lang="ja-JP" altLang="en-US" dirty="0">
                <a:solidFill>
                  <a:srgbClr val="0070C0"/>
                </a:solidFill>
              </a:rPr>
              <a:t>本</a:t>
            </a:r>
            <a:endParaRPr lang="en-US" altLang="ja-JP" dirty="0">
              <a:solidFill>
                <a:srgbClr val="0070C0"/>
              </a:solidFill>
            </a:endParaRPr>
          </a:p>
          <a:p>
            <a:pPr lvl="1" algn="l"/>
            <a:r>
              <a:rPr lang="ja-JP" altLang="en-US" b="1" dirty="0">
                <a:solidFill>
                  <a:srgbClr val="C00000"/>
                </a:solidFill>
              </a:rPr>
              <a:t>［　］</a:t>
            </a:r>
            <a:r>
              <a:rPr lang="ja-JP" altLang="en-US" b="1" dirty="0">
                <a:solidFill>
                  <a:srgbClr val="0070C0"/>
                </a:solidFill>
              </a:rPr>
              <a:t> </a:t>
            </a:r>
            <a:r>
              <a:rPr lang="en-US" altLang="ja-JP" dirty="0">
                <a:solidFill>
                  <a:srgbClr val="0070C0"/>
                </a:solidFill>
              </a:rPr>
              <a:t>23</a:t>
            </a:r>
            <a:r>
              <a:rPr lang="ja-JP" altLang="en-US" dirty="0">
                <a:solidFill>
                  <a:srgbClr val="0070C0"/>
                </a:solidFill>
              </a:rPr>
              <a:t>本</a:t>
            </a:r>
            <a:endParaRPr lang="en-US" altLang="ja-JP" dirty="0">
              <a:solidFill>
                <a:srgbClr val="0070C0"/>
              </a:solidFill>
            </a:endParaRPr>
          </a:p>
          <a:p>
            <a:pPr lvl="1" algn="l"/>
            <a:r>
              <a:rPr lang="ja-JP" altLang="en-US" b="1" dirty="0">
                <a:solidFill>
                  <a:srgbClr val="C00000"/>
                </a:solidFill>
              </a:rPr>
              <a:t>［　］</a:t>
            </a:r>
            <a:r>
              <a:rPr lang="ja-JP" altLang="en-US" b="1" dirty="0">
                <a:solidFill>
                  <a:srgbClr val="0070C0"/>
                </a:solidFill>
              </a:rPr>
              <a:t> </a:t>
            </a:r>
            <a:r>
              <a:rPr lang="en-US" altLang="ja-JP" dirty="0">
                <a:solidFill>
                  <a:srgbClr val="0070C0"/>
                </a:solidFill>
              </a:rPr>
              <a:t>44</a:t>
            </a:r>
            <a:r>
              <a:rPr lang="ja-JP" altLang="en-US" dirty="0">
                <a:solidFill>
                  <a:srgbClr val="0070C0"/>
                </a:solidFill>
              </a:rPr>
              <a:t>本</a:t>
            </a:r>
            <a:endParaRPr lang="en-US" altLang="ja-JP" dirty="0">
              <a:solidFill>
                <a:srgbClr val="0070C0"/>
              </a:solidFill>
            </a:endParaRPr>
          </a:p>
          <a:p>
            <a:pPr lvl="1" algn="l"/>
            <a:r>
              <a:rPr lang="ja-JP" altLang="en-US" b="1" dirty="0">
                <a:solidFill>
                  <a:srgbClr val="C00000"/>
                </a:solidFill>
              </a:rPr>
              <a:t>［　］</a:t>
            </a:r>
            <a:r>
              <a:rPr lang="ja-JP" altLang="en-US" b="1" dirty="0">
                <a:solidFill>
                  <a:srgbClr val="0070C0"/>
                </a:solidFill>
              </a:rPr>
              <a:t> </a:t>
            </a:r>
            <a:r>
              <a:rPr lang="en-US" altLang="ja-JP" dirty="0">
                <a:solidFill>
                  <a:srgbClr val="0070C0"/>
                </a:solidFill>
              </a:rPr>
              <a:t>46</a:t>
            </a:r>
            <a:r>
              <a:rPr lang="ja-JP" altLang="en-US" dirty="0">
                <a:solidFill>
                  <a:srgbClr val="0070C0"/>
                </a:solidFill>
              </a:rPr>
              <a:t>本</a:t>
            </a:r>
            <a:endParaRPr lang="en-US" altLang="ja-JP" dirty="0">
              <a:solidFill>
                <a:srgbClr val="0070C0"/>
              </a:solidFill>
            </a:endParaRPr>
          </a:p>
          <a:p>
            <a:r>
              <a:rPr lang="ja-JP" altLang="en-US" dirty="0"/>
              <a:t>２．男性の性染色体は次のどれか？</a:t>
            </a:r>
            <a:endParaRPr lang="en-US" altLang="ja-JP" dirty="0"/>
          </a:p>
          <a:p>
            <a:pPr lvl="1" algn="l"/>
            <a:r>
              <a:rPr lang="ja-JP" altLang="en-US" b="1" dirty="0">
                <a:solidFill>
                  <a:srgbClr val="C00000"/>
                </a:solidFill>
              </a:rPr>
              <a:t>［　］</a:t>
            </a:r>
            <a:r>
              <a:rPr lang="ja-JP" altLang="en-US" b="1"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XX</a:t>
            </a:r>
            <a:r>
              <a:rPr lang="ja-JP" altLang="en-US" dirty="0">
                <a:solidFill>
                  <a:srgbClr val="0070C0"/>
                </a:solidFill>
                <a:latin typeface="Arial" panose="020B0604020202020204" pitchFamily="34" charset="0"/>
                <a:cs typeface="Arial" panose="020B0604020202020204" pitchFamily="34" charset="0"/>
              </a:rPr>
              <a:t>　　</a:t>
            </a:r>
            <a:r>
              <a:rPr lang="ja-JP" altLang="en-US" b="1" dirty="0">
                <a:solidFill>
                  <a:srgbClr val="0070C0"/>
                </a:solidFill>
                <a:latin typeface="Arial" panose="020B0604020202020204" pitchFamily="34" charset="0"/>
                <a:cs typeface="Arial" panose="020B0604020202020204" pitchFamily="34" charset="0"/>
              </a:rPr>
              <a:t> </a:t>
            </a:r>
            <a:r>
              <a:rPr lang="ja-JP" altLang="en-US" b="1" dirty="0">
                <a:solidFill>
                  <a:srgbClr val="C00000"/>
                </a:solidFill>
              </a:rPr>
              <a:t>［　］</a:t>
            </a:r>
            <a:r>
              <a:rPr lang="ja-JP" altLang="en-US" b="1"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YY</a:t>
            </a:r>
            <a:r>
              <a:rPr lang="ja-JP" altLang="en-US" dirty="0">
                <a:solidFill>
                  <a:srgbClr val="0070C0"/>
                </a:solidFill>
                <a:latin typeface="Arial" panose="020B0604020202020204" pitchFamily="34" charset="0"/>
                <a:cs typeface="Arial" panose="020B0604020202020204" pitchFamily="34" charset="0"/>
              </a:rPr>
              <a:t>　　</a:t>
            </a:r>
            <a:r>
              <a:rPr lang="ja-JP" altLang="en-US" b="1" dirty="0">
                <a:solidFill>
                  <a:srgbClr val="C00000"/>
                </a:solidFill>
              </a:rPr>
              <a:t> ［　］ </a:t>
            </a:r>
            <a:r>
              <a:rPr lang="en-US" altLang="ja-JP" dirty="0">
                <a:solidFill>
                  <a:srgbClr val="0070C0"/>
                </a:solidFill>
                <a:latin typeface="Arial" panose="020B0604020202020204" pitchFamily="34" charset="0"/>
                <a:cs typeface="Arial" panose="020B0604020202020204" pitchFamily="34" charset="0"/>
              </a:rPr>
              <a:t>XY</a:t>
            </a:r>
          </a:p>
          <a:p>
            <a:r>
              <a:rPr kumimoji="1" lang="ja-JP" altLang="en-US" dirty="0"/>
              <a:t>３．女性の性染色体は次のどれか？</a:t>
            </a:r>
            <a:endParaRPr kumimoji="1" lang="en-US" altLang="ja-JP" dirty="0"/>
          </a:p>
          <a:p>
            <a:pPr lvl="1" algn="l"/>
            <a:r>
              <a:rPr lang="ja-JP" altLang="en-US" b="1" dirty="0">
                <a:solidFill>
                  <a:srgbClr val="C00000"/>
                </a:solidFill>
              </a:rPr>
              <a:t>［　］</a:t>
            </a:r>
            <a:r>
              <a:rPr lang="ja-JP" altLang="en-US" b="1" dirty="0">
                <a:solidFill>
                  <a:srgbClr val="0070C0"/>
                </a:solidFill>
                <a:latin typeface="Arial" panose="020B0604020202020204" pitchFamily="34" charset="0"/>
                <a:cs typeface="Arial" panose="020B0604020202020204" pitchFamily="34" charset="0"/>
              </a:rPr>
              <a:t> </a:t>
            </a:r>
            <a:r>
              <a:rPr lang="en-US" altLang="ja-JP" dirty="0">
                <a:solidFill>
                  <a:srgbClr val="0070C0"/>
                </a:solidFill>
                <a:latin typeface="Arial" panose="020B0604020202020204" pitchFamily="34" charset="0"/>
                <a:cs typeface="Arial" panose="020B0604020202020204" pitchFamily="34" charset="0"/>
              </a:rPr>
              <a:t>XX</a:t>
            </a:r>
            <a:r>
              <a:rPr lang="ja-JP" altLang="en-US" dirty="0">
                <a:solidFill>
                  <a:srgbClr val="0070C0"/>
                </a:solidFill>
                <a:latin typeface="Arial" panose="020B0604020202020204" pitchFamily="34" charset="0"/>
                <a:cs typeface="Arial" panose="020B0604020202020204" pitchFamily="34" charset="0"/>
              </a:rPr>
              <a:t>　　</a:t>
            </a:r>
            <a:r>
              <a:rPr lang="ja-JP" altLang="en-US" b="1" dirty="0">
                <a:solidFill>
                  <a:srgbClr val="C00000"/>
                </a:solidFill>
              </a:rPr>
              <a:t> ［　］ </a:t>
            </a:r>
            <a:r>
              <a:rPr lang="en-US" altLang="ja-JP" dirty="0">
                <a:solidFill>
                  <a:srgbClr val="0070C0"/>
                </a:solidFill>
                <a:latin typeface="Arial" panose="020B0604020202020204" pitchFamily="34" charset="0"/>
                <a:cs typeface="Arial" panose="020B0604020202020204" pitchFamily="34" charset="0"/>
              </a:rPr>
              <a:t>YY</a:t>
            </a:r>
            <a:r>
              <a:rPr lang="ja-JP" altLang="en-US" dirty="0">
                <a:solidFill>
                  <a:srgbClr val="0070C0"/>
                </a:solidFill>
                <a:latin typeface="Arial" panose="020B0604020202020204" pitchFamily="34" charset="0"/>
                <a:cs typeface="Arial" panose="020B0604020202020204" pitchFamily="34" charset="0"/>
              </a:rPr>
              <a:t>　　</a:t>
            </a:r>
            <a:r>
              <a:rPr lang="ja-JP" altLang="en-US" b="1" dirty="0">
                <a:solidFill>
                  <a:srgbClr val="C00000"/>
                </a:solidFill>
              </a:rPr>
              <a:t> ［　］ </a:t>
            </a:r>
            <a:r>
              <a:rPr lang="en-US" altLang="ja-JP" dirty="0">
                <a:solidFill>
                  <a:srgbClr val="0070C0"/>
                </a:solidFill>
                <a:latin typeface="Arial" panose="020B0604020202020204" pitchFamily="34" charset="0"/>
                <a:cs typeface="Arial" panose="020B0604020202020204" pitchFamily="34" charset="0"/>
              </a:rPr>
              <a:t>XY</a:t>
            </a:r>
          </a:p>
        </p:txBody>
      </p:sp>
      <p:sp>
        <p:nvSpPr>
          <p:cNvPr id="9" name="1 つの角を丸めた四角形 8"/>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C</a:t>
            </a:r>
          </a:p>
        </p:txBody>
      </p:sp>
      <p:sp>
        <p:nvSpPr>
          <p:cNvPr id="2" name="テキスト ボックス 1"/>
          <p:cNvSpPr txBox="1"/>
          <p:nvPr/>
        </p:nvSpPr>
        <p:spPr>
          <a:xfrm>
            <a:off x="1097972" y="3429000"/>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0" name="テキスト ボックス 9"/>
          <p:cNvSpPr txBox="1"/>
          <p:nvPr/>
        </p:nvSpPr>
        <p:spPr>
          <a:xfrm>
            <a:off x="4572000" y="4350905"/>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1" name="テキスト ボックス 10"/>
          <p:cNvSpPr txBox="1"/>
          <p:nvPr/>
        </p:nvSpPr>
        <p:spPr>
          <a:xfrm>
            <a:off x="1095610" y="5286375"/>
            <a:ext cx="543739" cy="523220"/>
          </a:xfrm>
          <a:prstGeom prst="rect">
            <a:avLst/>
          </a:prstGeom>
          <a:noFill/>
        </p:spPr>
        <p:txBody>
          <a:bodyPr wrap="none" rtlCol="0">
            <a:spAutoFit/>
          </a:bodyPr>
          <a:lstStyle/>
          <a:p>
            <a:r>
              <a:rPr kumimoji="1" lang="ja-JP" altLang="en-US" sz="2800" dirty="0">
                <a:solidFill>
                  <a:srgbClr val="FF0000"/>
                </a:solidFill>
              </a:rPr>
              <a:t>○</a:t>
            </a:r>
          </a:p>
        </p:txBody>
      </p:sp>
    </p:spTree>
    <p:extLst>
      <p:ext uri="{BB962C8B-B14F-4D97-AF65-F5344CB8AC3E}">
        <p14:creationId xmlns:p14="http://schemas.microsoft.com/office/powerpoint/2010/main" val="30532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8494" y="1793747"/>
            <a:ext cx="5669106" cy="4127301"/>
          </a:xfrm>
          <a:prstGeom prst="rect">
            <a:avLst/>
          </a:prstGeom>
        </p:spPr>
      </p:pic>
      <p:sp>
        <p:nvSpPr>
          <p:cNvPr id="2" name="タイトル 1"/>
          <p:cNvSpPr>
            <a:spLocks noGrp="1"/>
          </p:cNvSpPr>
          <p:nvPr>
            <p:ph type="title"/>
          </p:nvPr>
        </p:nvSpPr>
        <p:spPr>
          <a:xfrm>
            <a:off x="457200" y="274638"/>
            <a:ext cx="8229600" cy="922114"/>
          </a:xfrm>
        </p:spPr>
        <p:txBody>
          <a:bodyPr>
            <a:normAutofit/>
          </a:bodyPr>
          <a:lstStyle/>
          <a:p>
            <a:r>
              <a:rPr kumimoji="1" lang="ja-JP" altLang="en-US" sz="3200" dirty="0"/>
              <a:t>常染色体から起こる劣性遺伝病の仕組み</a:t>
            </a:r>
          </a:p>
        </p:txBody>
      </p:sp>
      <p:sp>
        <p:nvSpPr>
          <p:cNvPr id="3" name="テキスト ボックス 2"/>
          <p:cNvSpPr txBox="1"/>
          <p:nvPr/>
        </p:nvSpPr>
        <p:spPr>
          <a:xfrm>
            <a:off x="923026" y="3651858"/>
            <a:ext cx="885179" cy="338554"/>
          </a:xfrm>
          <a:prstGeom prst="rect">
            <a:avLst/>
          </a:prstGeom>
          <a:noFill/>
        </p:spPr>
        <p:txBody>
          <a:bodyPr wrap="none" rtlCol="0">
            <a:spAutoFit/>
          </a:bodyPr>
          <a:lstStyle/>
          <a:p>
            <a:r>
              <a:rPr kumimoji="1" lang="ja-JP" altLang="en-US" sz="1600" dirty="0"/>
              <a:t>キャリア</a:t>
            </a:r>
          </a:p>
        </p:txBody>
      </p:sp>
      <p:sp>
        <p:nvSpPr>
          <p:cNvPr id="4" name="テキスト ボックス 3"/>
          <p:cNvSpPr txBox="1"/>
          <p:nvPr/>
        </p:nvSpPr>
        <p:spPr>
          <a:xfrm>
            <a:off x="923026" y="4871279"/>
            <a:ext cx="1207382" cy="307777"/>
          </a:xfrm>
          <a:prstGeom prst="rect">
            <a:avLst/>
          </a:prstGeom>
          <a:noFill/>
        </p:spPr>
        <p:txBody>
          <a:bodyPr wrap="none" rtlCol="0">
            <a:spAutoFit/>
          </a:bodyPr>
          <a:lstStyle/>
          <a:p>
            <a:r>
              <a:rPr kumimoji="1" lang="ja-JP" altLang="en-US" sz="1400" dirty="0"/>
              <a:t>ヘテロ接合体</a:t>
            </a:r>
          </a:p>
        </p:txBody>
      </p:sp>
      <p:sp>
        <p:nvSpPr>
          <p:cNvPr id="6" name="テキスト ボックス 5"/>
          <p:cNvSpPr txBox="1"/>
          <p:nvPr/>
        </p:nvSpPr>
        <p:spPr>
          <a:xfrm>
            <a:off x="6355870" y="5374816"/>
            <a:ext cx="1234633" cy="276999"/>
          </a:xfrm>
          <a:prstGeom prst="rect">
            <a:avLst/>
          </a:prstGeom>
          <a:noFill/>
        </p:spPr>
        <p:txBody>
          <a:bodyPr wrap="none" rtlCol="0">
            <a:spAutoFit/>
          </a:bodyPr>
          <a:lstStyle/>
          <a:p>
            <a:r>
              <a:rPr kumimoji="1" lang="ja-JP" altLang="en-US" sz="1200" dirty="0"/>
              <a:t>劣性ホモ接合体</a:t>
            </a:r>
          </a:p>
        </p:txBody>
      </p:sp>
      <p:sp>
        <p:nvSpPr>
          <p:cNvPr id="7" name="テキスト ボックス 6"/>
          <p:cNvSpPr txBox="1"/>
          <p:nvPr/>
        </p:nvSpPr>
        <p:spPr>
          <a:xfrm>
            <a:off x="4572000" y="2895516"/>
            <a:ext cx="1234633" cy="276999"/>
          </a:xfrm>
          <a:prstGeom prst="rect">
            <a:avLst/>
          </a:prstGeom>
          <a:noFill/>
        </p:spPr>
        <p:txBody>
          <a:bodyPr wrap="none" rtlCol="0">
            <a:spAutoFit/>
          </a:bodyPr>
          <a:lstStyle/>
          <a:p>
            <a:r>
              <a:rPr kumimoji="1" lang="ja-JP" altLang="en-US" sz="1200" dirty="0"/>
              <a:t>優性ホモ接合体</a:t>
            </a:r>
          </a:p>
        </p:txBody>
      </p:sp>
      <p:sp>
        <p:nvSpPr>
          <p:cNvPr id="5" name="テキスト ボックス 4"/>
          <p:cNvSpPr txBox="1"/>
          <p:nvPr/>
        </p:nvSpPr>
        <p:spPr>
          <a:xfrm>
            <a:off x="359148" y="6124575"/>
            <a:ext cx="8425705" cy="369332"/>
          </a:xfrm>
          <a:prstGeom prst="rect">
            <a:avLst/>
          </a:prstGeom>
          <a:noFill/>
        </p:spPr>
        <p:txBody>
          <a:bodyPr wrap="none" rtlCol="0">
            <a:spAutoFit/>
          </a:bodyPr>
          <a:lstStyle/>
          <a:p>
            <a:r>
              <a:rPr kumimoji="1" lang="ja-JP" altLang="en-US" dirty="0"/>
              <a:t>劣性遺伝病の例　</a:t>
            </a:r>
            <a:r>
              <a:rPr lang="ja-JP" altLang="en-US" dirty="0"/>
              <a:t>嚢胞性線維症、鎌状赤血球症、</a:t>
            </a:r>
            <a:r>
              <a:rPr kumimoji="1" lang="ja-JP" altLang="en-US" dirty="0"/>
              <a:t>フェニルケトン</a:t>
            </a:r>
            <a:r>
              <a:rPr lang="ja-JP" altLang="en-US" dirty="0"/>
              <a:t>尿症、ハンチントン病</a:t>
            </a:r>
            <a:endParaRPr kumimoji="1" lang="ja-JP" altLang="en-US" dirty="0"/>
          </a:p>
        </p:txBody>
      </p:sp>
      <p:sp>
        <p:nvSpPr>
          <p:cNvPr id="8" name="テキスト ボックス 7"/>
          <p:cNvSpPr txBox="1"/>
          <p:nvPr/>
        </p:nvSpPr>
        <p:spPr>
          <a:xfrm>
            <a:off x="7590503" y="3352800"/>
            <a:ext cx="1582484" cy="584775"/>
          </a:xfrm>
          <a:prstGeom prst="rect">
            <a:avLst/>
          </a:prstGeom>
          <a:noFill/>
        </p:spPr>
        <p:txBody>
          <a:bodyPr wrap="none" rtlCol="0">
            <a:spAutoFit/>
          </a:bodyPr>
          <a:lstStyle/>
          <a:p>
            <a:r>
              <a:rPr kumimoji="1" lang="ja-JP" altLang="en-US" sz="1600" dirty="0"/>
              <a:t>劣性遺伝子</a:t>
            </a:r>
            <a:r>
              <a:rPr kumimoji="1" lang="en-US" altLang="ja-JP" sz="1600" dirty="0"/>
              <a:t>a</a:t>
            </a:r>
            <a:r>
              <a:rPr kumimoji="1" lang="ja-JP" altLang="en-US" sz="1600" dirty="0"/>
              <a:t>に</a:t>
            </a:r>
            <a:endParaRPr kumimoji="1" lang="en-US" altLang="ja-JP" sz="1600" dirty="0"/>
          </a:p>
          <a:p>
            <a:r>
              <a:rPr lang="ja-JP" altLang="en-US" sz="1600" dirty="0"/>
              <a:t>変異がある場合</a:t>
            </a:r>
            <a:endParaRPr kumimoji="1" lang="ja-JP" altLang="en-US" sz="1600" dirty="0"/>
          </a:p>
        </p:txBody>
      </p:sp>
      <p:sp>
        <p:nvSpPr>
          <p:cNvPr id="9" name="テキスト ボックス 8"/>
          <p:cNvSpPr txBox="1"/>
          <p:nvPr/>
        </p:nvSpPr>
        <p:spPr>
          <a:xfrm>
            <a:off x="7279042" y="1197532"/>
            <a:ext cx="1407758" cy="646331"/>
          </a:xfrm>
          <a:prstGeom prst="rect">
            <a:avLst/>
          </a:prstGeom>
          <a:solidFill>
            <a:schemeClr val="bg2"/>
          </a:solidFill>
        </p:spPr>
        <p:txBody>
          <a:bodyPr wrap="none" rtlCol="0">
            <a:spAutoFit/>
          </a:bodyPr>
          <a:lstStyle/>
          <a:p>
            <a:r>
              <a:rPr kumimoji="1" lang="ja-JP" altLang="en-US" dirty="0"/>
              <a:t>教科書</a:t>
            </a:r>
            <a:r>
              <a:rPr kumimoji="1" lang="en-US" altLang="ja-JP" dirty="0"/>
              <a:t>p.142</a:t>
            </a:r>
          </a:p>
          <a:p>
            <a:r>
              <a:rPr lang="ja-JP" altLang="en-US" dirty="0"/>
              <a:t>プリント</a:t>
            </a:r>
            <a:r>
              <a:rPr lang="en-US" altLang="ja-JP" dirty="0"/>
              <a:t>p.5</a:t>
            </a:r>
            <a:endParaRPr kumimoji="1" lang="ja-JP" altLang="en-US" dirty="0"/>
          </a:p>
        </p:txBody>
      </p:sp>
    </p:spTree>
    <p:extLst>
      <p:ext uri="{BB962C8B-B14F-4D97-AF65-F5344CB8AC3E}">
        <p14:creationId xmlns:p14="http://schemas.microsoft.com/office/powerpoint/2010/main" val="25950304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男は不利か？　伴性遺伝</a:t>
            </a:r>
            <a:r>
              <a:rPr kumimoji="1" lang="ja-JP" altLang="en-US" sz="2400" dirty="0"/>
              <a:t>　教科書</a:t>
            </a:r>
            <a:r>
              <a:rPr kumimoji="1" lang="en-US" altLang="ja-JP" sz="2400" dirty="0"/>
              <a:t>p.144</a:t>
            </a:r>
            <a:r>
              <a:rPr kumimoji="1" lang="ja-JP" altLang="en-US" sz="2400" dirty="0" err="1"/>
              <a:t>、</a:t>
            </a:r>
            <a:r>
              <a:rPr kumimoji="1" lang="ja-JP" altLang="en-US" sz="2400" dirty="0"/>
              <a:t>プリント</a:t>
            </a:r>
            <a:r>
              <a:rPr kumimoji="1" lang="en-US" altLang="ja-JP" sz="2400" dirty="0"/>
              <a:t>p.5</a:t>
            </a:r>
            <a:endParaRPr kumimoji="1" lang="ja-JP" altLang="en-US" dirty="0"/>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r="-70"/>
          <a:stretch/>
        </p:blipFill>
        <p:spPr>
          <a:xfrm>
            <a:off x="1178094" y="1518666"/>
            <a:ext cx="6787812" cy="4873598"/>
          </a:xfrm>
          <a:prstGeom prst="rect">
            <a:avLst/>
          </a:prstGeom>
        </p:spPr>
      </p:pic>
    </p:spTree>
    <p:extLst>
      <p:ext uri="{BB962C8B-B14F-4D97-AF65-F5344CB8AC3E}">
        <p14:creationId xmlns:p14="http://schemas.microsoft.com/office/powerpoint/2010/main" val="2119682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ヒトの伴性遺伝病</a:t>
            </a:r>
          </a:p>
        </p:txBody>
      </p:sp>
      <p:sp>
        <p:nvSpPr>
          <p:cNvPr id="5" name="テキスト ボックス 4"/>
          <p:cNvSpPr txBox="1"/>
          <p:nvPr/>
        </p:nvSpPr>
        <p:spPr>
          <a:xfrm>
            <a:off x="723899" y="2590800"/>
            <a:ext cx="1165704" cy="369332"/>
          </a:xfrm>
          <a:prstGeom prst="rect">
            <a:avLst/>
          </a:prstGeom>
          <a:noFill/>
        </p:spPr>
        <p:txBody>
          <a:bodyPr wrap="none" rtlCol="0">
            <a:spAutoFit/>
          </a:bodyPr>
          <a:lstStyle/>
          <a:p>
            <a:r>
              <a:rPr kumimoji="1" lang="ja-JP" altLang="en-US" dirty="0"/>
              <a:t>女　　    男</a:t>
            </a:r>
          </a:p>
        </p:txBody>
      </p:sp>
      <p:sp>
        <p:nvSpPr>
          <p:cNvPr id="6" name="テキスト ボックス 5"/>
          <p:cNvSpPr txBox="1"/>
          <p:nvPr/>
        </p:nvSpPr>
        <p:spPr>
          <a:xfrm>
            <a:off x="638175" y="2952750"/>
            <a:ext cx="1364476" cy="369332"/>
          </a:xfrm>
          <a:prstGeom prst="rect">
            <a:avLst/>
          </a:prstGeom>
          <a:noFill/>
        </p:spPr>
        <p:txBody>
          <a:bodyPr wrap="none" rtlCol="0">
            <a:spAutoFit/>
          </a:bodyPr>
          <a:lstStyle/>
          <a:p>
            <a:r>
              <a:rPr kumimoji="1" lang="en-US" altLang="ja-JP" dirty="0">
                <a:solidFill>
                  <a:srgbClr val="FF0000"/>
                </a:solidFill>
              </a:rPr>
              <a:t>X*X*</a:t>
            </a:r>
            <a:r>
              <a:rPr kumimoji="1" lang="en-US" altLang="ja-JP" dirty="0"/>
              <a:t>        X Y</a:t>
            </a:r>
            <a:endParaRPr kumimoji="1" lang="ja-JP" altLang="en-US" dirty="0"/>
          </a:p>
        </p:txBody>
      </p:sp>
      <p:cxnSp>
        <p:nvCxnSpPr>
          <p:cNvPr id="8" name="直線コネクタ 7"/>
          <p:cNvCxnSpPr/>
          <p:nvPr/>
        </p:nvCxnSpPr>
        <p:spPr>
          <a:xfrm>
            <a:off x="1181902" y="3137416"/>
            <a:ext cx="3706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367238" y="3137416"/>
            <a:ext cx="0" cy="3582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左大かっこ 10"/>
          <p:cNvSpPr/>
          <p:nvPr/>
        </p:nvSpPr>
        <p:spPr>
          <a:xfrm rot="5400000">
            <a:off x="1281513" y="3041650"/>
            <a:ext cx="171450" cy="1095375"/>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597075" y="3679270"/>
            <a:ext cx="1576072" cy="369332"/>
          </a:xfrm>
          <a:prstGeom prst="rect">
            <a:avLst/>
          </a:prstGeom>
          <a:noFill/>
        </p:spPr>
        <p:txBody>
          <a:bodyPr wrap="none" rtlCol="0">
            <a:spAutoFit/>
          </a:bodyPr>
          <a:lstStyle/>
          <a:p>
            <a:r>
              <a:rPr kumimoji="1" lang="en-US" altLang="ja-JP" dirty="0"/>
              <a:t>X</a:t>
            </a:r>
            <a:r>
              <a:rPr kumimoji="1" lang="en-US" altLang="ja-JP" dirty="0">
                <a:solidFill>
                  <a:srgbClr val="FF0000"/>
                </a:solidFill>
              </a:rPr>
              <a:t> X*</a:t>
            </a:r>
            <a:r>
              <a:rPr kumimoji="1" lang="en-US" altLang="ja-JP" dirty="0"/>
              <a:t>            </a:t>
            </a:r>
            <a:r>
              <a:rPr kumimoji="1" lang="en-US" altLang="ja-JP" dirty="0">
                <a:solidFill>
                  <a:srgbClr val="FF0000"/>
                </a:solidFill>
              </a:rPr>
              <a:t>X*</a:t>
            </a:r>
            <a:r>
              <a:rPr kumimoji="1" lang="en-US" altLang="ja-JP" dirty="0"/>
              <a:t>Y</a:t>
            </a:r>
            <a:endParaRPr kumimoji="1" lang="ja-JP" altLang="en-US" dirty="0"/>
          </a:p>
        </p:txBody>
      </p:sp>
      <p:sp>
        <p:nvSpPr>
          <p:cNvPr id="13" name="テキスト ボックス 12"/>
          <p:cNvSpPr txBox="1"/>
          <p:nvPr/>
        </p:nvSpPr>
        <p:spPr>
          <a:xfrm>
            <a:off x="2695574" y="2590800"/>
            <a:ext cx="1165704" cy="369332"/>
          </a:xfrm>
          <a:prstGeom prst="rect">
            <a:avLst/>
          </a:prstGeom>
          <a:noFill/>
        </p:spPr>
        <p:txBody>
          <a:bodyPr wrap="none" rtlCol="0">
            <a:spAutoFit/>
          </a:bodyPr>
          <a:lstStyle/>
          <a:p>
            <a:r>
              <a:rPr kumimoji="1" lang="ja-JP" altLang="en-US" dirty="0"/>
              <a:t>女　　    男</a:t>
            </a:r>
          </a:p>
        </p:txBody>
      </p:sp>
      <p:sp>
        <p:nvSpPr>
          <p:cNvPr id="14" name="テキスト ボックス 13"/>
          <p:cNvSpPr txBox="1"/>
          <p:nvPr/>
        </p:nvSpPr>
        <p:spPr>
          <a:xfrm>
            <a:off x="2609850" y="2952750"/>
            <a:ext cx="1364476" cy="369332"/>
          </a:xfrm>
          <a:prstGeom prst="rect">
            <a:avLst/>
          </a:prstGeom>
          <a:noFill/>
        </p:spPr>
        <p:txBody>
          <a:bodyPr wrap="none" rtlCol="0">
            <a:spAutoFit/>
          </a:bodyPr>
          <a:lstStyle/>
          <a:p>
            <a:r>
              <a:rPr kumimoji="1" lang="en-US" altLang="ja-JP" dirty="0"/>
              <a:t>X</a:t>
            </a:r>
            <a:r>
              <a:rPr kumimoji="1" lang="en-US" altLang="ja-JP" dirty="0">
                <a:solidFill>
                  <a:srgbClr val="FF0000"/>
                </a:solidFill>
              </a:rPr>
              <a:t> X*</a:t>
            </a:r>
            <a:r>
              <a:rPr kumimoji="1" lang="en-US" altLang="ja-JP" dirty="0"/>
              <a:t>        </a:t>
            </a:r>
            <a:r>
              <a:rPr kumimoji="1" lang="en-US" altLang="ja-JP" dirty="0">
                <a:solidFill>
                  <a:srgbClr val="FF0000"/>
                </a:solidFill>
              </a:rPr>
              <a:t>X*</a:t>
            </a:r>
            <a:r>
              <a:rPr kumimoji="1" lang="en-US" altLang="ja-JP" dirty="0"/>
              <a:t>Y</a:t>
            </a:r>
            <a:endParaRPr kumimoji="1" lang="ja-JP" altLang="en-US" dirty="0"/>
          </a:p>
        </p:txBody>
      </p:sp>
      <p:cxnSp>
        <p:nvCxnSpPr>
          <p:cNvPr id="15" name="直線コネクタ 14"/>
          <p:cNvCxnSpPr/>
          <p:nvPr/>
        </p:nvCxnSpPr>
        <p:spPr>
          <a:xfrm>
            <a:off x="3153577" y="3137416"/>
            <a:ext cx="3706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338913" y="3137416"/>
            <a:ext cx="0" cy="3582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左大かっこ 16"/>
          <p:cNvSpPr/>
          <p:nvPr/>
        </p:nvSpPr>
        <p:spPr>
          <a:xfrm rot="5400000">
            <a:off x="3005538" y="3041650"/>
            <a:ext cx="171450" cy="1095375"/>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2321100" y="3679270"/>
            <a:ext cx="2226892" cy="369332"/>
          </a:xfrm>
          <a:prstGeom prst="rect">
            <a:avLst/>
          </a:prstGeom>
          <a:noFill/>
        </p:spPr>
        <p:txBody>
          <a:bodyPr wrap="none" rtlCol="0">
            <a:spAutoFit/>
          </a:bodyPr>
          <a:lstStyle/>
          <a:p>
            <a:r>
              <a:rPr kumimoji="1" lang="en-US" altLang="ja-JP" dirty="0"/>
              <a:t>X</a:t>
            </a:r>
            <a:r>
              <a:rPr kumimoji="1" lang="en-US" altLang="ja-JP" dirty="0">
                <a:solidFill>
                  <a:srgbClr val="FF0000"/>
                </a:solidFill>
              </a:rPr>
              <a:t>X*</a:t>
            </a:r>
            <a:r>
              <a:rPr kumimoji="1" lang="en-US" altLang="ja-JP" dirty="0"/>
              <a:t>  </a:t>
            </a:r>
            <a:r>
              <a:rPr kumimoji="1" lang="en-US" altLang="ja-JP" dirty="0">
                <a:solidFill>
                  <a:srgbClr val="FF0000"/>
                </a:solidFill>
              </a:rPr>
              <a:t>X*X*</a:t>
            </a:r>
            <a:r>
              <a:rPr kumimoji="1" lang="en-US" altLang="ja-JP" dirty="0"/>
              <a:t>   XY      </a:t>
            </a:r>
            <a:r>
              <a:rPr kumimoji="1" lang="en-US" altLang="ja-JP" dirty="0">
                <a:solidFill>
                  <a:srgbClr val="FF0000"/>
                </a:solidFill>
              </a:rPr>
              <a:t>X*</a:t>
            </a:r>
            <a:r>
              <a:rPr kumimoji="1" lang="en-US" altLang="ja-JP" dirty="0"/>
              <a:t>Y</a:t>
            </a:r>
            <a:endParaRPr kumimoji="1" lang="ja-JP" altLang="en-US" dirty="0"/>
          </a:p>
        </p:txBody>
      </p:sp>
      <p:sp>
        <p:nvSpPr>
          <p:cNvPr id="19" name="左大かっこ 18"/>
          <p:cNvSpPr/>
          <p:nvPr/>
        </p:nvSpPr>
        <p:spPr>
          <a:xfrm rot="5400000">
            <a:off x="3553225" y="3041650"/>
            <a:ext cx="171451" cy="1095376"/>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5016499" y="2590800"/>
            <a:ext cx="1165704" cy="369332"/>
          </a:xfrm>
          <a:prstGeom prst="rect">
            <a:avLst/>
          </a:prstGeom>
          <a:noFill/>
        </p:spPr>
        <p:txBody>
          <a:bodyPr wrap="none" rtlCol="0">
            <a:spAutoFit/>
          </a:bodyPr>
          <a:lstStyle/>
          <a:p>
            <a:r>
              <a:rPr kumimoji="1" lang="ja-JP" altLang="en-US" dirty="0"/>
              <a:t>女　　    男</a:t>
            </a:r>
          </a:p>
        </p:txBody>
      </p:sp>
      <p:sp>
        <p:nvSpPr>
          <p:cNvPr id="21" name="テキスト ボックス 20"/>
          <p:cNvSpPr txBox="1"/>
          <p:nvPr/>
        </p:nvSpPr>
        <p:spPr>
          <a:xfrm>
            <a:off x="4930775" y="2952750"/>
            <a:ext cx="1249060" cy="369332"/>
          </a:xfrm>
          <a:prstGeom prst="rect">
            <a:avLst/>
          </a:prstGeom>
          <a:noFill/>
        </p:spPr>
        <p:txBody>
          <a:bodyPr wrap="none" rtlCol="0">
            <a:spAutoFit/>
          </a:bodyPr>
          <a:lstStyle/>
          <a:p>
            <a:r>
              <a:rPr kumimoji="1" lang="en-US" altLang="ja-JP" dirty="0"/>
              <a:t>X</a:t>
            </a:r>
            <a:r>
              <a:rPr kumimoji="1" lang="en-US" altLang="ja-JP" dirty="0">
                <a:solidFill>
                  <a:srgbClr val="FF0000"/>
                </a:solidFill>
              </a:rPr>
              <a:t> X*</a:t>
            </a:r>
            <a:r>
              <a:rPr kumimoji="1" lang="en-US" altLang="ja-JP" dirty="0"/>
              <a:t>        XY</a:t>
            </a:r>
            <a:endParaRPr kumimoji="1" lang="ja-JP" altLang="en-US" dirty="0"/>
          </a:p>
        </p:txBody>
      </p:sp>
      <p:cxnSp>
        <p:nvCxnSpPr>
          <p:cNvPr id="22" name="直線コネクタ 21"/>
          <p:cNvCxnSpPr/>
          <p:nvPr/>
        </p:nvCxnSpPr>
        <p:spPr>
          <a:xfrm>
            <a:off x="5474502" y="3137416"/>
            <a:ext cx="3706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659838" y="3137416"/>
            <a:ext cx="0" cy="3582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左大かっこ 23"/>
          <p:cNvSpPr/>
          <p:nvPr/>
        </p:nvSpPr>
        <p:spPr>
          <a:xfrm rot="5400000">
            <a:off x="5326463" y="3041650"/>
            <a:ext cx="171450" cy="1095375"/>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テキスト ボックス 24"/>
          <p:cNvSpPr txBox="1"/>
          <p:nvPr/>
        </p:nvSpPr>
        <p:spPr>
          <a:xfrm>
            <a:off x="4642025" y="3679270"/>
            <a:ext cx="2207656" cy="369332"/>
          </a:xfrm>
          <a:prstGeom prst="rect">
            <a:avLst/>
          </a:prstGeom>
          <a:noFill/>
        </p:spPr>
        <p:txBody>
          <a:bodyPr wrap="none" rtlCol="0">
            <a:spAutoFit/>
          </a:bodyPr>
          <a:lstStyle/>
          <a:p>
            <a:r>
              <a:rPr kumimoji="1" lang="en-US" altLang="ja-JP" dirty="0"/>
              <a:t>XX      X</a:t>
            </a:r>
            <a:r>
              <a:rPr kumimoji="1" lang="en-US" altLang="ja-JP" dirty="0">
                <a:solidFill>
                  <a:srgbClr val="FF0000"/>
                </a:solidFill>
              </a:rPr>
              <a:t>X*</a:t>
            </a:r>
            <a:r>
              <a:rPr kumimoji="1" lang="en-US" altLang="ja-JP" dirty="0"/>
              <a:t>    XY     </a:t>
            </a:r>
            <a:r>
              <a:rPr kumimoji="1" lang="en-US" altLang="ja-JP" dirty="0">
                <a:solidFill>
                  <a:srgbClr val="FF0000"/>
                </a:solidFill>
              </a:rPr>
              <a:t>X*</a:t>
            </a:r>
            <a:r>
              <a:rPr kumimoji="1" lang="en-US" altLang="ja-JP" dirty="0"/>
              <a:t>Y</a:t>
            </a:r>
            <a:endParaRPr kumimoji="1" lang="ja-JP" altLang="en-US" dirty="0"/>
          </a:p>
        </p:txBody>
      </p:sp>
      <p:sp>
        <p:nvSpPr>
          <p:cNvPr id="26" name="左大かっこ 25"/>
          <p:cNvSpPr/>
          <p:nvPr/>
        </p:nvSpPr>
        <p:spPr>
          <a:xfrm rot="5400000">
            <a:off x="5874150" y="3041650"/>
            <a:ext cx="171451" cy="1095376"/>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6969124" y="2590800"/>
            <a:ext cx="1165704" cy="369332"/>
          </a:xfrm>
          <a:prstGeom prst="rect">
            <a:avLst/>
          </a:prstGeom>
          <a:noFill/>
        </p:spPr>
        <p:txBody>
          <a:bodyPr wrap="none" rtlCol="0">
            <a:spAutoFit/>
          </a:bodyPr>
          <a:lstStyle/>
          <a:p>
            <a:r>
              <a:rPr kumimoji="1" lang="ja-JP" altLang="en-US" dirty="0"/>
              <a:t>女　　    男</a:t>
            </a:r>
          </a:p>
        </p:txBody>
      </p:sp>
      <p:sp>
        <p:nvSpPr>
          <p:cNvPr id="28" name="テキスト ボックス 27"/>
          <p:cNvSpPr txBox="1"/>
          <p:nvPr/>
        </p:nvSpPr>
        <p:spPr>
          <a:xfrm>
            <a:off x="7004050" y="2952750"/>
            <a:ext cx="1249060" cy="369332"/>
          </a:xfrm>
          <a:prstGeom prst="rect">
            <a:avLst/>
          </a:prstGeom>
          <a:noFill/>
        </p:spPr>
        <p:txBody>
          <a:bodyPr wrap="none" rtlCol="0">
            <a:spAutoFit/>
          </a:bodyPr>
          <a:lstStyle/>
          <a:p>
            <a:r>
              <a:rPr kumimoji="1" lang="en-US" altLang="ja-JP" dirty="0"/>
              <a:t>X </a:t>
            </a:r>
            <a:r>
              <a:rPr kumimoji="1" lang="en-US" altLang="ja-JP" dirty="0" err="1"/>
              <a:t>X</a:t>
            </a:r>
            <a:r>
              <a:rPr kumimoji="1" lang="en-US" altLang="ja-JP" dirty="0"/>
              <a:t>        </a:t>
            </a:r>
            <a:r>
              <a:rPr kumimoji="1" lang="en-US" altLang="ja-JP" dirty="0">
                <a:solidFill>
                  <a:srgbClr val="FF0000"/>
                </a:solidFill>
              </a:rPr>
              <a:t>X*</a:t>
            </a:r>
            <a:r>
              <a:rPr kumimoji="1" lang="en-US" altLang="ja-JP" dirty="0"/>
              <a:t>Y</a:t>
            </a:r>
            <a:endParaRPr kumimoji="1" lang="ja-JP" altLang="en-US" dirty="0"/>
          </a:p>
        </p:txBody>
      </p:sp>
      <p:cxnSp>
        <p:nvCxnSpPr>
          <p:cNvPr id="29" name="直線コネクタ 28"/>
          <p:cNvCxnSpPr/>
          <p:nvPr/>
        </p:nvCxnSpPr>
        <p:spPr>
          <a:xfrm>
            <a:off x="7427127" y="3137416"/>
            <a:ext cx="3706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7612463" y="3137416"/>
            <a:ext cx="0" cy="3582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左大かっこ 30"/>
          <p:cNvSpPr/>
          <p:nvPr/>
        </p:nvSpPr>
        <p:spPr>
          <a:xfrm rot="5400000">
            <a:off x="7552138" y="3041650"/>
            <a:ext cx="171450" cy="1095375"/>
          </a:xfrm>
          <a:prstGeom prst="leftBracket">
            <a:avLst>
              <a:gd name="adj"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6886750" y="3679270"/>
            <a:ext cx="1513556" cy="369332"/>
          </a:xfrm>
          <a:prstGeom prst="rect">
            <a:avLst/>
          </a:prstGeom>
          <a:noFill/>
        </p:spPr>
        <p:txBody>
          <a:bodyPr wrap="none" rtlCol="0">
            <a:spAutoFit/>
          </a:bodyPr>
          <a:lstStyle/>
          <a:p>
            <a:r>
              <a:rPr kumimoji="1" lang="en-US" altLang="ja-JP" dirty="0"/>
              <a:t>X</a:t>
            </a:r>
            <a:r>
              <a:rPr kumimoji="1" lang="en-US" altLang="ja-JP" dirty="0">
                <a:solidFill>
                  <a:srgbClr val="FF0000"/>
                </a:solidFill>
              </a:rPr>
              <a:t>X*</a:t>
            </a:r>
            <a:r>
              <a:rPr kumimoji="1" lang="en-US" altLang="ja-JP" dirty="0"/>
              <a:t>  </a:t>
            </a:r>
            <a:r>
              <a:rPr lang="en-US" altLang="ja-JP" dirty="0">
                <a:solidFill>
                  <a:srgbClr val="FF0000"/>
                </a:solidFill>
              </a:rPr>
              <a:t>         </a:t>
            </a:r>
            <a:r>
              <a:rPr kumimoji="1" lang="en-US" altLang="ja-JP" dirty="0"/>
              <a:t>   XY</a:t>
            </a:r>
            <a:endParaRPr kumimoji="1" lang="ja-JP" altLang="en-US" dirty="0"/>
          </a:p>
        </p:txBody>
      </p:sp>
      <p:sp>
        <p:nvSpPr>
          <p:cNvPr id="34" name="正方形/長方形 33"/>
          <p:cNvSpPr/>
          <p:nvPr/>
        </p:nvSpPr>
        <p:spPr>
          <a:xfrm>
            <a:off x="4588733" y="4615815"/>
            <a:ext cx="3113353" cy="923330"/>
          </a:xfrm>
          <a:prstGeom prst="rect">
            <a:avLst/>
          </a:prstGeom>
        </p:spPr>
        <p:txBody>
          <a:bodyPr wrap="none">
            <a:spAutoFit/>
          </a:bodyPr>
          <a:lstStyle/>
          <a:p>
            <a:r>
              <a:rPr lang="en-US" altLang="ja-JP" dirty="0">
                <a:solidFill>
                  <a:srgbClr val="FF0000"/>
                </a:solidFill>
              </a:rPr>
              <a:t>X*</a:t>
            </a:r>
            <a:r>
              <a:rPr lang="ja-JP" altLang="en-US" dirty="0">
                <a:solidFill>
                  <a:srgbClr val="FF0000"/>
                </a:solidFill>
              </a:rPr>
              <a:t>　色覚異常の遺伝子（劣性）</a:t>
            </a:r>
            <a:endParaRPr lang="en-US" altLang="ja-JP" dirty="0">
              <a:solidFill>
                <a:srgbClr val="FF0000"/>
              </a:solidFill>
            </a:endParaRPr>
          </a:p>
          <a:p>
            <a:r>
              <a:rPr lang="en-US" altLang="ja-JP" dirty="0"/>
              <a:t>X </a:t>
            </a:r>
            <a:r>
              <a:rPr lang="ja-JP" altLang="en-US" dirty="0"/>
              <a:t>　 色覚正常の遺伝子（優性）</a:t>
            </a:r>
            <a:endParaRPr lang="en-US" altLang="ja-JP" dirty="0"/>
          </a:p>
          <a:p>
            <a:r>
              <a:rPr lang="ja-JP" altLang="en-US" dirty="0"/>
              <a:t>　　</a:t>
            </a:r>
            <a:r>
              <a:rPr lang="ja-JP" altLang="en-US" dirty="0">
                <a:solidFill>
                  <a:srgbClr val="FF0000"/>
                </a:solidFill>
              </a:rPr>
              <a:t>　表現型が色覚異常</a:t>
            </a:r>
          </a:p>
        </p:txBody>
      </p:sp>
      <p:sp>
        <p:nvSpPr>
          <p:cNvPr id="35" name="角丸四角形 34"/>
          <p:cNvSpPr/>
          <p:nvPr/>
        </p:nvSpPr>
        <p:spPr>
          <a:xfrm>
            <a:off x="4539376" y="5224820"/>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1637812" y="37162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2821181" y="37162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3945131" y="37162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6240656" y="37162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7688456" y="29923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3459356" y="29923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697106" y="2992398"/>
            <a:ext cx="517732" cy="295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97075" y="4048602"/>
            <a:ext cx="1473480" cy="369332"/>
          </a:xfrm>
          <a:prstGeom prst="rect">
            <a:avLst/>
          </a:prstGeom>
          <a:noFill/>
        </p:spPr>
        <p:txBody>
          <a:bodyPr wrap="none" rtlCol="0">
            <a:spAutoFit/>
          </a:bodyPr>
          <a:lstStyle/>
          <a:p>
            <a:r>
              <a:rPr kumimoji="1" lang="ja-JP" altLang="en-US" dirty="0"/>
              <a:t>女　　   　　 男</a:t>
            </a:r>
          </a:p>
        </p:txBody>
      </p:sp>
      <p:sp>
        <p:nvSpPr>
          <p:cNvPr id="45" name="テキスト ボックス 44"/>
          <p:cNvSpPr txBox="1"/>
          <p:nvPr/>
        </p:nvSpPr>
        <p:spPr>
          <a:xfrm>
            <a:off x="2311575" y="4048602"/>
            <a:ext cx="2036135" cy="369332"/>
          </a:xfrm>
          <a:prstGeom prst="rect">
            <a:avLst/>
          </a:prstGeom>
          <a:noFill/>
        </p:spPr>
        <p:txBody>
          <a:bodyPr wrap="none" rtlCol="0">
            <a:spAutoFit/>
          </a:bodyPr>
          <a:lstStyle/>
          <a:p>
            <a:r>
              <a:rPr kumimoji="1" lang="ja-JP" altLang="en-US" dirty="0"/>
              <a:t>女　　 女　  男　　男</a:t>
            </a:r>
          </a:p>
        </p:txBody>
      </p:sp>
      <p:sp>
        <p:nvSpPr>
          <p:cNvPr id="46" name="テキスト ボックス 45"/>
          <p:cNvSpPr txBox="1"/>
          <p:nvPr/>
        </p:nvSpPr>
        <p:spPr>
          <a:xfrm>
            <a:off x="4673566" y="4048602"/>
            <a:ext cx="2045753" cy="369332"/>
          </a:xfrm>
          <a:prstGeom prst="rect">
            <a:avLst/>
          </a:prstGeom>
          <a:noFill/>
        </p:spPr>
        <p:txBody>
          <a:bodyPr wrap="none" rtlCol="0">
            <a:spAutoFit/>
          </a:bodyPr>
          <a:lstStyle/>
          <a:p>
            <a:r>
              <a:rPr kumimoji="1" lang="ja-JP" altLang="en-US" dirty="0"/>
              <a:t>女　　</a:t>
            </a:r>
            <a:r>
              <a:rPr lang="ja-JP" altLang="en-US" dirty="0"/>
              <a:t>女</a:t>
            </a:r>
            <a:r>
              <a:rPr kumimoji="1" lang="ja-JP" altLang="en-US" dirty="0"/>
              <a:t>　   男      男</a:t>
            </a:r>
          </a:p>
        </p:txBody>
      </p:sp>
      <p:sp>
        <p:nvSpPr>
          <p:cNvPr id="47" name="テキスト ボックス 46"/>
          <p:cNvSpPr txBox="1"/>
          <p:nvPr/>
        </p:nvSpPr>
        <p:spPr>
          <a:xfrm>
            <a:off x="6951716" y="4048602"/>
            <a:ext cx="1473480" cy="369332"/>
          </a:xfrm>
          <a:prstGeom prst="rect">
            <a:avLst/>
          </a:prstGeom>
          <a:noFill/>
        </p:spPr>
        <p:txBody>
          <a:bodyPr wrap="none" rtlCol="0">
            <a:spAutoFit/>
          </a:bodyPr>
          <a:lstStyle/>
          <a:p>
            <a:r>
              <a:rPr kumimoji="1" lang="ja-JP" altLang="en-US" dirty="0"/>
              <a:t>女　　   　　 男</a:t>
            </a:r>
          </a:p>
        </p:txBody>
      </p:sp>
      <p:sp>
        <p:nvSpPr>
          <p:cNvPr id="48" name="正方形/長方形 47"/>
          <p:cNvSpPr/>
          <p:nvPr/>
        </p:nvSpPr>
        <p:spPr>
          <a:xfrm>
            <a:off x="723899" y="5953810"/>
            <a:ext cx="7701297" cy="400110"/>
          </a:xfrm>
          <a:prstGeom prst="rect">
            <a:avLst/>
          </a:prstGeom>
        </p:spPr>
        <p:txBody>
          <a:bodyPr wrap="square">
            <a:spAutoFit/>
          </a:bodyPr>
          <a:lstStyle/>
          <a:p>
            <a:r>
              <a:rPr lang="ja-JP" altLang="en-US" sz="2000" dirty="0"/>
              <a:t>赤緑色盲、血友病、</a:t>
            </a:r>
            <a:r>
              <a:rPr lang="ja-JP" altLang="ja-JP" sz="2000" dirty="0"/>
              <a:t>デュシェンヌ</a:t>
            </a:r>
            <a:r>
              <a:rPr lang="ja-JP" altLang="en-US" sz="2000" dirty="0"/>
              <a:t>型筋</a:t>
            </a:r>
            <a:r>
              <a:rPr lang="ja-JP" altLang="en-US" sz="2000"/>
              <a:t>ジストロフィーは</a:t>
            </a:r>
            <a:r>
              <a:rPr lang="en-US" altLang="ja-JP" sz="2000" dirty="0"/>
              <a:t> </a:t>
            </a:r>
            <a:r>
              <a:rPr lang="ja-JP" altLang="en-US" sz="2000"/>
              <a:t>「</a:t>
            </a:r>
            <a:r>
              <a:rPr lang="ja-JP" altLang="en-US" sz="2000" i="1"/>
              <a:t>男</a:t>
            </a:r>
            <a:r>
              <a:rPr lang="ja-JP" altLang="en-US" sz="2000"/>
              <a:t>」</a:t>
            </a:r>
            <a:r>
              <a:rPr lang="en-US" altLang="ja-JP" sz="2000" dirty="0"/>
              <a:t> </a:t>
            </a:r>
            <a:r>
              <a:rPr lang="ja-JP" altLang="en-US" sz="2000"/>
              <a:t>に</a:t>
            </a:r>
            <a:r>
              <a:rPr lang="ja-JP" altLang="en-US" sz="2000" dirty="0"/>
              <a:t>出やすい</a:t>
            </a:r>
            <a:endParaRPr lang="en-US" altLang="ja-JP" sz="2000" dirty="0"/>
          </a:p>
        </p:txBody>
      </p:sp>
      <p:sp>
        <p:nvSpPr>
          <p:cNvPr id="51" name="角丸四角形 50">
            <a:extLst>
              <a:ext uri="{FF2B5EF4-FFF2-40B4-BE49-F238E27FC236}">
                <a16:creationId xmlns:a16="http://schemas.microsoft.com/office/drawing/2014/main" id="{D7D637DB-3C65-AE4D-AEE2-96C412FCDB88}"/>
              </a:ext>
            </a:extLst>
          </p:cNvPr>
          <p:cNvSpPr/>
          <p:nvPr/>
        </p:nvSpPr>
        <p:spPr>
          <a:xfrm>
            <a:off x="6454189" y="5963452"/>
            <a:ext cx="635985" cy="3719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81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4" grpId="0"/>
      <p:bldP spid="45" grpId="0"/>
      <p:bldP spid="4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a:t>伴性遺伝の基本知識</a:t>
            </a:r>
          </a:p>
        </p:txBody>
      </p:sp>
      <p:sp>
        <p:nvSpPr>
          <p:cNvPr id="3" name="サブタイトル 2"/>
          <p:cNvSpPr>
            <a:spLocks noGrp="1"/>
          </p:cNvSpPr>
          <p:nvPr>
            <p:ph type="subTitle" idx="1"/>
          </p:nvPr>
        </p:nvSpPr>
        <p:spPr>
          <a:xfrm>
            <a:off x="600074" y="1171575"/>
            <a:ext cx="8010525" cy="5419725"/>
          </a:xfrm>
        </p:spPr>
        <p:txBody>
          <a:bodyPr/>
          <a:lstStyle/>
          <a:p>
            <a:r>
              <a:rPr kumimoji="1" lang="ja-JP" altLang="en-US" dirty="0"/>
              <a:t>１．</a:t>
            </a:r>
            <a:r>
              <a:rPr kumimoji="1" lang="en-US" altLang="ja-JP" dirty="0"/>
              <a:t>X</a:t>
            </a:r>
            <a:r>
              <a:rPr kumimoji="1" lang="ja-JP" altLang="en-US" dirty="0"/>
              <a:t>染色体に劣性遺伝子</a:t>
            </a:r>
            <a:r>
              <a:rPr lang="ja-JP" altLang="en-US" dirty="0"/>
              <a:t>（</a:t>
            </a:r>
            <a:r>
              <a:rPr lang="en-US" altLang="ja-JP" dirty="0">
                <a:solidFill>
                  <a:srgbClr val="C00000"/>
                </a:solidFill>
              </a:rPr>
              <a:t>*</a:t>
            </a:r>
            <a:r>
              <a:rPr lang="ja-JP" altLang="en-US" dirty="0"/>
              <a:t>）</a:t>
            </a:r>
            <a:r>
              <a:rPr kumimoji="1" lang="ja-JP" altLang="en-US" dirty="0"/>
              <a:t>があるとき、劣性が表現型となる組み合わせはどれか？</a:t>
            </a:r>
            <a:endParaRPr kumimoji="1" lang="en-US" altLang="ja-JP" dirty="0"/>
          </a:p>
          <a:p>
            <a:r>
              <a:rPr lang="ja-JP" altLang="en-US" sz="3200" dirty="0">
                <a:solidFill>
                  <a:srgbClr val="C00000"/>
                </a:solidFill>
              </a:rPr>
              <a:t>　　 </a:t>
            </a:r>
            <a:r>
              <a:rPr lang="ja-JP" altLang="en-US" b="1" dirty="0">
                <a:solidFill>
                  <a:srgbClr val="C00000"/>
                </a:solidFill>
              </a:rPr>
              <a:t>［ 　］ </a:t>
            </a:r>
            <a:r>
              <a:rPr lang="en-US" altLang="ja-JP" dirty="0">
                <a:solidFill>
                  <a:srgbClr val="C00000"/>
                </a:solidFill>
              </a:rPr>
              <a:t>XX*</a:t>
            </a:r>
            <a:r>
              <a:rPr lang="ja-JP" altLang="en-US" dirty="0">
                <a:solidFill>
                  <a:srgbClr val="C00000"/>
                </a:solidFill>
              </a:rPr>
              <a:t>　 </a:t>
            </a:r>
            <a:r>
              <a:rPr lang="ja-JP" altLang="en-US" b="1" dirty="0">
                <a:solidFill>
                  <a:srgbClr val="C00000"/>
                </a:solidFill>
              </a:rPr>
              <a:t>［ 　］ </a:t>
            </a:r>
            <a:r>
              <a:rPr lang="en-US" altLang="ja-JP" dirty="0">
                <a:solidFill>
                  <a:srgbClr val="C00000"/>
                </a:solidFill>
              </a:rPr>
              <a:t>X*Y</a:t>
            </a:r>
            <a:r>
              <a:rPr lang="ja-JP" altLang="en-US" dirty="0">
                <a:solidFill>
                  <a:srgbClr val="C00000"/>
                </a:solidFill>
              </a:rPr>
              <a:t>　　</a:t>
            </a:r>
            <a:r>
              <a:rPr lang="ja-JP" altLang="en-US" b="1" dirty="0">
                <a:solidFill>
                  <a:srgbClr val="C00000"/>
                </a:solidFill>
              </a:rPr>
              <a:t>［ 　］ </a:t>
            </a:r>
            <a:r>
              <a:rPr lang="en-US" altLang="ja-JP" dirty="0">
                <a:solidFill>
                  <a:srgbClr val="C00000"/>
                </a:solidFill>
              </a:rPr>
              <a:t>XY</a:t>
            </a:r>
            <a:r>
              <a:rPr lang="ja-JP" altLang="en-US" dirty="0">
                <a:solidFill>
                  <a:srgbClr val="C00000"/>
                </a:solidFill>
              </a:rPr>
              <a:t>　</a:t>
            </a:r>
            <a:r>
              <a:rPr lang="ja-JP" altLang="en-US" b="1" dirty="0">
                <a:solidFill>
                  <a:srgbClr val="C00000"/>
                </a:solidFill>
              </a:rPr>
              <a:t> ［ 　］ </a:t>
            </a:r>
            <a:r>
              <a:rPr lang="en-US" altLang="ja-JP" dirty="0">
                <a:solidFill>
                  <a:srgbClr val="C00000"/>
                </a:solidFill>
              </a:rPr>
              <a:t>X*X*</a:t>
            </a:r>
          </a:p>
          <a:p>
            <a:r>
              <a:rPr kumimoji="1" lang="ja-JP" altLang="en-US" dirty="0"/>
              <a:t>２．伴性遺伝は男女どちらに出やすいか？</a:t>
            </a:r>
            <a:endParaRPr kumimoji="1" lang="en-US" altLang="ja-JP" dirty="0"/>
          </a:p>
          <a:p>
            <a:r>
              <a:rPr lang="ja-JP" altLang="en-US" dirty="0"/>
              <a:t>　　</a:t>
            </a:r>
            <a:r>
              <a:rPr lang="ja-JP" altLang="en-US" dirty="0">
                <a:solidFill>
                  <a:srgbClr val="C00000"/>
                </a:solidFill>
              </a:rPr>
              <a:t> </a:t>
            </a:r>
            <a:r>
              <a:rPr lang="ja-JP" altLang="en-US" b="1" dirty="0">
                <a:solidFill>
                  <a:srgbClr val="C00000"/>
                </a:solidFill>
              </a:rPr>
              <a:t>［ 　］</a:t>
            </a:r>
            <a:r>
              <a:rPr lang="ja-JP" altLang="en-US" dirty="0">
                <a:solidFill>
                  <a:srgbClr val="C00000"/>
                </a:solidFill>
              </a:rPr>
              <a:t>男　</a:t>
            </a:r>
            <a:r>
              <a:rPr lang="ja-JP" altLang="en-US" b="1" dirty="0">
                <a:solidFill>
                  <a:srgbClr val="C00000"/>
                </a:solidFill>
              </a:rPr>
              <a:t> 　 ［ 　］</a:t>
            </a:r>
            <a:r>
              <a:rPr lang="ja-JP" altLang="en-US" dirty="0">
                <a:solidFill>
                  <a:srgbClr val="C00000"/>
                </a:solidFill>
              </a:rPr>
              <a:t>女</a:t>
            </a:r>
            <a:endParaRPr lang="en-US" altLang="ja-JP" dirty="0">
              <a:solidFill>
                <a:srgbClr val="C00000"/>
              </a:solidFill>
            </a:endParaRPr>
          </a:p>
          <a:p>
            <a:r>
              <a:rPr kumimoji="1" lang="ja-JP" altLang="en-US" dirty="0"/>
              <a:t>３．次の中で伴性遺伝する遺伝病はどれか？</a:t>
            </a:r>
            <a:endParaRPr kumimoji="1" lang="en-US" altLang="ja-JP" dirty="0"/>
          </a:p>
          <a:p>
            <a:r>
              <a:rPr lang="ja-JP" altLang="en-US" dirty="0"/>
              <a:t>　　</a:t>
            </a:r>
            <a:r>
              <a:rPr lang="ja-JP" altLang="en-US" b="1" dirty="0">
                <a:solidFill>
                  <a:srgbClr val="C00000"/>
                </a:solidFill>
              </a:rPr>
              <a:t> ［　 ］</a:t>
            </a:r>
            <a:r>
              <a:rPr lang="ja-JP" altLang="en-US" dirty="0">
                <a:solidFill>
                  <a:srgbClr val="C00000"/>
                </a:solidFill>
              </a:rPr>
              <a:t>血友病　</a:t>
            </a:r>
            <a:r>
              <a:rPr lang="ja-JP" altLang="en-US" b="1" dirty="0">
                <a:solidFill>
                  <a:srgbClr val="C00000"/>
                </a:solidFill>
              </a:rPr>
              <a:t> ［　 ］</a:t>
            </a:r>
            <a:r>
              <a:rPr lang="ja-JP" altLang="en-US" dirty="0">
                <a:solidFill>
                  <a:srgbClr val="C00000"/>
                </a:solidFill>
              </a:rPr>
              <a:t>ハンチントン病</a:t>
            </a:r>
            <a:endParaRPr lang="en-US" altLang="ja-JP" dirty="0">
              <a:solidFill>
                <a:srgbClr val="C00000"/>
              </a:solidFill>
            </a:endParaRPr>
          </a:p>
          <a:p>
            <a:r>
              <a:rPr lang="ja-JP" altLang="en-US" dirty="0">
                <a:solidFill>
                  <a:srgbClr val="C00000"/>
                </a:solidFill>
              </a:rPr>
              <a:t>　　</a:t>
            </a:r>
            <a:r>
              <a:rPr lang="ja-JP" altLang="en-US" b="1" dirty="0">
                <a:solidFill>
                  <a:srgbClr val="C00000"/>
                </a:solidFill>
              </a:rPr>
              <a:t> ［　 ］</a:t>
            </a:r>
            <a:r>
              <a:rPr lang="ja-JP" altLang="en-US" dirty="0">
                <a:solidFill>
                  <a:srgbClr val="C00000"/>
                </a:solidFill>
              </a:rPr>
              <a:t>色覚異常　</a:t>
            </a:r>
            <a:r>
              <a:rPr lang="ja-JP" altLang="en-US" b="1" dirty="0">
                <a:solidFill>
                  <a:srgbClr val="C00000"/>
                </a:solidFill>
              </a:rPr>
              <a:t> ［　 ］</a:t>
            </a:r>
            <a:r>
              <a:rPr lang="ja-JP" altLang="en-US" dirty="0">
                <a:solidFill>
                  <a:srgbClr val="C00000"/>
                </a:solidFill>
              </a:rPr>
              <a:t>嚢胞性線維症</a:t>
            </a:r>
            <a:endParaRPr lang="en-US" altLang="ja-JP" dirty="0">
              <a:solidFill>
                <a:srgbClr val="C00000"/>
              </a:solidFill>
            </a:endParaRPr>
          </a:p>
          <a:p>
            <a:endParaRPr lang="en-US" altLang="ja-JP" sz="1600" dirty="0"/>
          </a:p>
          <a:p>
            <a:r>
              <a:rPr lang="en-US" altLang="ja-JP" sz="2400" dirty="0"/>
              <a:t>X</a:t>
            </a:r>
            <a:r>
              <a:rPr lang="ja-JP" altLang="en-US" sz="2400" dirty="0"/>
              <a:t>染色体上にある劣性遺伝子は</a:t>
            </a:r>
            <a:r>
              <a:rPr lang="en-US" altLang="ja-JP" sz="2400" dirty="0"/>
              <a:t>XY</a:t>
            </a:r>
            <a:r>
              <a:rPr lang="ja-JP" altLang="en-US" sz="2400" dirty="0"/>
              <a:t>を持つ男では劣性ホモにならなくても発現する</a:t>
            </a:r>
            <a:endParaRPr lang="ja-JP" altLang="en-US" dirty="0"/>
          </a:p>
        </p:txBody>
      </p:sp>
      <p:sp>
        <p:nvSpPr>
          <p:cNvPr id="9" name="1 つの角を丸めた四角形 8"/>
          <p:cNvSpPr/>
          <p:nvPr/>
        </p:nvSpPr>
        <p:spPr>
          <a:xfrm>
            <a:off x="0" y="0"/>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D</a:t>
            </a:r>
          </a:p>
        </p:txBody>
      </p:sp>
      <p:sp>
        <p:nvSpPr>
          <p:cNvPr id="10" name="テキスト ボックス 9"/>
          <p:cNvSpPr txBox="1"/>
          <p:nvPr/>
        </p:nvSpPr>
        <p:spPr>
          <a:xfrm>
            <a:off x="3019425" y="2162175"/>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1" name="テキスト ボックス 10"/>
          <p:cNvSpPr txBox="1"/>
          <p:nvPr/>
        </p:nvSpPr>
        <p:spPr>
          <a:xfrm>
            <a:off x="6232072" y="2189035"/>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2" name="テキスト ボックス 11"/>
          <p:cNvSpPr txBox="1"/>
          <p:nvPr/>
        </p:nvSpPr>
        <p:spPr>
          <a:xfrm>
            <a:off x="1304925" y="3181350"/>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3" name="テキスト ボックス 12"/>
          <p:cNvSpPr txBox="1"/>
          <p:nvPr/>
        </p:nvSpPr>
        <p:spPr>
          <a:xfrm>
            <a:off x="1304925" y="4210050"/>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4" name="テキスト ボックス 13"/>
          <p:cNvSpPr txBox="1"/>
          <p:nvPr/>
        </p:nvSpPr>
        <p:spPr>
          <a:xfrm>
            <a:off x="1304924" y="4733270"/>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15" name="正方形/長方形 14"/>
          <p:cNvSpPr/>
          <p:nvPr/>
        </p:nvSpPr>
        <p:spPr>
          <a:xfrm>
            <a:off x="628650" y="5600700"/>
            <a:ext cx="7924800"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29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kumimoji="1" lang="en-US" altLang="ja-JP" dirty="0"/>
              <a:t>9.4.4</a:t>
            </a:r>
            <a:r>
              <a:rPr kumimoji="1" lang="ja-JP" altLang="en-US" dirty="0"/>
              <a:t>　染色体異常　ダウン症候群</a:t>
            </a:r>
          </a:p>
        </p:txBody>
      </p:sp>
      <p:sp>
        <p:nvSpPr>
          <p:cNvPr id="3" name="コンテンツ プレースホルダー 2"/>
          <p:cNvSpPr>
            <a:spLocks noGrp="1"/>
          </p:cNvSpPr>
          <p:nvPr>
            <p:ph idx="1"/>
          </p:nvPr>
        </p:nvSpPr>
        <p:spPr>
          <a:xfrm>
            <a:off x="457200" y="1665516"/>
            <a:ext cx="8229600" cy="4676775"/>
          </a:xfrm>
          <a:ln>
            <a:solidFill>
              <a:schemeClr val="accent1"/>
            </a:solidFill>
          </a:ln>
        </p:spPr>
        <p:txBody>
          <a:bodyPr/>
          <a:lstStyle/>
          <a:p>
            <a:r>
              <a:rPr lang="ja-JP" altLang="en-US" dirty="0"/>
              <a:t>第</a:t>
            </a:r>
            <a:r>
              <a:rPr lang="en-US" altLang="ja-JP" dirty="0"/>
              <a:t>21</a:t>
            </a:r>
            <a:r>
              <a:rPr lang="ja-JP" altLang="en-US" dirty="0"/>
              <a:t>染色体が</a:t>
            </a:r>
            <a:r>
              <a:rPr lang="en-US" altLang="ja-JP" dirty="0"/>
              <a:t>3</a:t>
            </a:r>
            <a:r>
              <a:rPr lang="ja-JP" altLang="en-US" dirty="0"/>
              <a:t>本となる（</a:t>
            </a:r>
            <a:r>
              <a:rPr lang="ja-JP" altLang="en-US" dirty="0">
                <a:solidFill>
                  <a:srgbClr val="FF0000"/>
                </a:solidFill>
              </a:rPr>
              <a:t>トリソミー</a:t>
            </a:r>
            <a:r>
              <a:rPr lang="ja-JP" altLang="en-US" dirty="0"/>
              <a:t>症） 。第一減数分裂のとき分離が不完全なため起こる。高齢出産では発生率が高い。</a:t>
            </a:r>
            <a:endParaRPr lang="en-US" altLang="ja-JP" dirty="0"/>
          </a:p>
          <a:p>
            <a:r>
              <a:rPr lang="ja-JP" altLang="ja-JP" dirty="0"/>
              <a:t>知的障害、低身長、</a:t>
            </a:r>
            <a:r>
              <a:rPr lang="ja-JP" altLang="en-US" dirty="0"/>
              <a:t>肥満、筋力低下、</a:t>
            </a:r>
            <a:r>
              <a:rPr lang="ja-JP" altLang="ja-JP" dirty="0"/>
              <a:t>心疾患、頸椎異常、難聴などの症状</a:t>
            </a:r>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225" y="4211538"/>
            <a:ext cx="28575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351317" y="6248400"/>
            <a:ext cx="1207382" cy="307777"/>
          </a:xfrm>
          <a:prstGeom prst="rect">
            <a:avLst/>
          </a:prstGeom>
          <a:noFill/>
        </p:spPr>
        <p:txBody>
          <a:bodyPr wrap="none" rtlCol="0">
            <a:spAutoFit/>
          </a:bodyPr>
          <a:lstStyle/>
          <a:p>
            <a:r>
              <a:rPr kumimoji="1" lang="en-US" altLang="ja-JP" sz="1400" dirty="0">
                <a:solidFill>
                  <a:schemeClr val="bg2">
                    <a:lumMod val="50000"/>
                  </a:schemeClr>
                </a:solidFill>
              </a:rPr>
              <a:t>Wikipedia</a:t>
            </a:r>
            <a:r>
              <a:rPr kumimoji="1" lang="ja-JP" altLang="en-US" sz="1400" dirty="0">
                <a:solidFill>
                  <a:schemeClr val="bg2">
                    <a:lumMod val="50000"/>
                  </a:schemeClr>
                </a:solidFill>
              </a:rPr>
              <a:t>より</a:t>
            </a:r>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3975" y="3794549"/>
            <a:ext cx="1704975" cy="239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721191" y="6315075"/>
            <a:ext cx="3732112" cy="307777"/>
          </a:xfrm>
          <a:prstGeom prst="rect">
            <a:avLst/>
          </a:prstGeom>
          <a:noFill/>
        </p:spPr>
        <p:txBody>
          <a:bodyPr wrap="none" rtlCol="0">
            <a:spAutoFit/>
          </a:bodyPr>
          <a:lstStyle/>
          <a:p>
            <a:r>
              <a:rPr kumimoji="1" lang="ja-JP" altLang="en-US" sz="1400" dirty="0">
                <a:solidFill>
                  <a:schemeClr val="bg2">
                    <a:lumMod val="25000"/>
                  </a:schemeClr>
                </a:solidFill>
              </a:rPr>
              <a:t>スージー・デサイ　</a:t>
            </a:r>
            <a:r>
              <a:rPr kumimoji="1" lang="en-US" altLang="ja-JP" sz="1400" dirty="0">
                <a:solidFill>
                  <a:schemeClr val="bg2">
                    <a:lumMod val="25000"/>
                  </a:schemeClr>
                </a:solidFill>
              </a:rPr>
              <a:t>7</a:t>
            </a:r>
            <a:r>
              <a:rPr kumimoji="1" lang="ja-JP" altLang="en-US" sz="1400" dirty="0" err="1">
                <a:solidFill>
                  <a:schemeClr val="bg2">
                    <a:lumMod val="25000"/>
                  </a:schemeClr>
                </a:solidFill>
              </a:rPr>
              <a:t>つの</a:t>
            </a:r>
            <a:r>
              <a:rPr kumimoji="1" lang="ja-JP" altLang="en-US" sz="1400" dirty="0">
                <a:solidFill>
                  <a:schemeClr val="bg2">
                    <a:lumMod val="25000"/>
                  </a:schemeClr>
                </a:solidFill>
              </a:rPr>
              <a:t>楽器をあやつる音楽家</a:t>
            </a:r>
          </a:p>
        </p:txBody>
      </p:sp>
      <p:sp>
        <p:nvSpPr>
          <p:cNvPr id="4" name="テキスト ボックス 3"/>
          <p:cNvSpPr txBox="1"/>
          <p:nvPr/>
        </p:nvSpPr>
        <p:spPr>
          <a:xfrm>
            <a:off x="5841149" y="1143000"/>
            <a:ext cx="2845651" cy="400110"/>
          </a:xfrm>
          <a:prstGeom prst="rect">
            <a:avLst/>
          </a:prstGeom>
          <a:solidFill>
            <a:schemeClr val="bg2"/>
          </a:solidFill>
        </p:spPr>
        <p:txBody>
          <a:bodyPr wrap="none" rtlCol="0">
            <a:spAutoFit/>
          </a:bodyPr>
          <a:lstStyle/>
          <a:p>
            <a:r>
              <a:rPr kumimoji="1" lang="ja-JP" altLang="en-US" sz="2000" dirty="0"/>
              <a:t>教科書</a:t>
            </a:r>
            <a:r>
              <a:rPr kumimoji="1" lang="en-US" altLang="ja-JP" sz="2000" dirty="0"/>
              <a:t>p.144</a:t>
            </a:r>
            <a:r>
              <a:rPr lang="ja-JP" altLang="en-US" sz="2000" dirty="0" err="1"/>
              <a:t>、</a:t>
            </a:r>
            <a:r>
              <a:rPr lang="ja-JP" altLang="en-US" sz="2000" dirty="0"/>
              <a:t>プリント</a:t>
            </a:r>
            <a:r>
              <a:rPr lang="en-US" altLang="ja-JP" sz="2000" dirty="0"/>
              <a:t>p.6</a:t>
            </a:r>
            <a:endParaRPr kumimoji="1" lang="ja-JP" altLang="en-US" sz="2000" dirty="0"/>
          </a:p>
        </p:txBody>
      </p:sp>
    </p:spTree>
    <p:extLst>
      <p:ext uri="{BB962C8B-B14F-4D97-AF65-F5344CB8AC3E}">
        <p14:creationId xmlns:p14="http://schemas.microsoft.com/office/powerpoint/2010/main" val="182050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糖と糖の結合　グリコシド結合</a:t>
            </a: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43100" y="1379985"/>
            <a:ext cx="4524375" cy="516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476482" y="6174342"/>
            <a:ext cx="598241" cy="369332"/>
          </a:xfrm>
          <a:prstGeom prst="rect">
            <a:avLst/>
          </a:prstGeom>
          <a:noFill/>
        </p:spPr>
        <p:txBody>
          <a:bodyPr wrap="none" rtlCol="0">
            <a:spAutoFit/>
          </a:bodyPr>
          <a:lstStyle/>
          <a:p>
            <a:r>
              <a:rPr kumimoji="1" lang="en-US" altLang="ja-JP" dirty="0"/>
              <a:t>p.35</a:t>
            </a:r>
            <a:endParaRPr kumimoji="1" lang="ja-JP" altLang="en-US" dirty="0"/>
          </a:p>
        </p:txBody>
      </p:sp>
      <p:sp>
        <p:nvSpPr>
          <p:cNvPr id="5" name="テキスト ボックス 4"/>
          <p:cNvSpPr txBox="1"/>
          <p:nvPr/>
        </p:nvSpPr>
        <p:spPr>
          <a:xfrm>
            <a:off x="2065198" y="6193392"/>
            <a:ext cx="532518" cy="369332"/>
          </a:xfrm>
          <a:prstGeom prst="rect">
            <a:avLst/>
          </a:prstGeom>
          <a:solidFill>
            <a:schemeClr val="bg1"/>
          </a:solidFill>
        </p:spPr>
        <p:txBody>
          <a:bodyPr wrap="none" rtlCol="0">
            <a:spAutoFit/>
          </a:bodyPr>
          <a:lstStyle/>
          <a:p>
            <a:pPr algn="ctr"/>
            <a:r>
              <a:rPr kumimoji="1" lang="ja-JP" altLang="en-US" dirty="0"/>
              <a:t>図</a:t>
            </a:r>
            <a:r>
              <a:rPr lang="en-US" altLang="ja-JP" dirty="0"/>
              <a:t>6</a:t>
            </a:r>
            <a:endParaRPr kumimoji="1" lang="en-US" altLang="ja-JP" dirty="0"/>
          </a:p>
        </p:txBody>
      </p:sp>
    </p:spTree>
    <p:extLst>
      <p:ext uri="{BB962C8B-B14F-4D97-AF65-F5344CB8AC3E}">
        <p14:creationId xmlns:p14="http://schemas.microsoft.com/office/powerpoint/2010/main" val="807229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ダウン症　第</a:t>
            </a:r>
            <a:r>
              <a:rPr kumimoji="1" lang="en-US" altLang="ja-JP" dirty="0"/>
              <a:t>21</a:t>
            </a:r>
            <a:r>
              <a:rPr kumimoji="1" lang="ja-JP" altLang="en-US" dirty="0"/>
              <a:t>染色体のトリソミー</a:t>
            </a:r>
          </a:p>
        </p:txBody>
      </p:sp>
      <p:sp>
        <p:nvSpPr>
          <p:cNvPr id="3" name="テキスト ボックス 2"/>
          <p:cNvSpPr txBox="1"/>
          <p:nvPr/>
        </p:nvSpPr>
        <p:spPr>
          <a:xfrm>
            <a:off x="3048000" y="6257925"/>
            <a:ext cx="1107996" cy="369332"/>
          </a:xfrm>
          <a:prstGeom prst="rect">
            <a:avLst/>
          </a:prstGeom>
          <a:noFill/>
        </p:spPr>
        <p:txBody>
          <a:bodyPr wrap="none" rtlCol="0">
            <a:spAutoFit/>
          </a:bodyPr>
          <a:lstStyle/>
          <a:p>
            <a:r>
              <a:rPr kumimoji="1" lang="ja-JP" altLang="en-US" dirty="0"/>
              <a:t>東京医大</a:t>
            </a:r>
          </a:p>
        </p:txBody>
      </p:sp>
      <p:sp>
        <p:nvSpPr>
          <p:cNvPr id="4" name="テキスト ボックス 3"/>
          <p:cNvSpPr txBox="1"/>
          <p:nvPr/>
        </p:nvSpPr>
        <p:spPr>
          <a:xfrm>
            <a:off x="4953000" y="1960504"/>
            <a:ext cx="3733800" cy="3416320"/>
          </a:xfrm>
          <a:prstGeom prst="rect">
            <a:avLst/>
          </a:prstGeom>
          <a:solidFill>
            <a:schemeClr val="accent2">
              <a:lumMod val="20000"/>
              <a:lumOff val="80000"/>
            </a:schemeClr>
          </a:solidFill>
        </p:spPr>
        <p:txBody>
          <a:bodyPr wrap="square" rtlCol="0">
            <a:spAutoFit/>
          </a:bodyPr>
          <a:lstStyle/>
          <a:p>
            <a:r>
              <a:rPr kumimoji="1" lang="ja-JP" altLang="en-US" dirty="0"/>
              <a:t>ダウン症の</a:t>
            </a:r>
            <a:r>
              <a:rPr kumimoji="1" lang="en-US" altLang="ja-JP" dirty="0"/>
              <a:t>93</a:t>
            </a:r>
            <a:r>
              <a:rPr kumimoji="1" lang="ja-JP" altLang="en-US" dirty="0"/>
              <a:t>％は第</a:t>
            </a:r>
            <a:r>
              <a:rPr kumimoji="1" lang="en-US" altLang="ja-JP" dirty="0"/>
              <a:t>21</a:t>
            </a:r>
            <a:r>
              <a:rPr kumimoji="1" lang="ja-JP" altLang="en-US" dirty="0"/>
              <a:t>染色体のトリソミーにより起こる</a:t>
            </a:r>
            <a:endParaRPr kumimoji="1" lang="en-US" altLang="ja-JP" dirty="0"/>
          </a:p>
          <a:p>
            <a:r>
              <a:rPr kumimoji="1" lang="ja-JP" altLang="en-US" dirty="0"/>
              <a:t>（残りは第</a:t>
            </a:r>
            <a:r>
              <a:rPr kumimoji="1" lang="en-US" altLang="ja-JP" dirty="0"/>
              <a:t>21</a:t>
            </a:r>
            <a:r>
              <a:rPr kumimoji="1" lang="ja-JP" altLang="en-US" dirty="0"/>
              <a:t>染色体の</a:t>
            </a:r>
            <a:r>
              <a:rPr kumimoji="1" lang="en-US" altLang="ja-JP" dirty="0"/>
              <a:t>1</a:t>
            </a:r>
            <a:r>
              <a:rPr kumimoji="1" lang="ja-JP" altLang="en-US" dirty="0"/>
              <a:t>本が</a:t>
            </a:r>
            <a:r>
              <a:rPr kumimoji="1" lang="en-US" altLang="ja-JP" dirty="0"/>
              <a:t>13</a:t>
            </a:r>
            <a:r>
              <a:rPr lang="ja-JP" altLang="en-US" dirty="0" err="1"/>
              <a:t>，</a:t>
            </a:r>
            <a:r>
              <a:rPr kumimoji="1" lang="en-US" altLang="ja-JP" dirty="0"/>
              <a:t>14</a:t>
            </a:r>
            <a:r>
              <a:rPr kumimoji="1" lang="ja-JP" altLang="en-US" dirty="0" err="1"/>
              <a:t>，</a:t>
            </a:r>
            <a:r>
              <a:rPr kumimoji="1" lang="en-US" altLang="ja-JP" dirty="0"/>
              <a:t>15</a:t>
            </a:r>
            <a:r>
              <a:rPr kumimoji="1" lang="ja-JP" altLang="en-US" dirty="0" err="1"/>
              <a:t>，</a:t>
            </a:r>
            <a:r>
              <a:rPr kumimoji="1" lang="en-US" altLang="ja-JP" dirty="0"/>
              <a:t>22</a:t>
            </a:r>
            <a:r>
              <a:rPr kumimoji="1" lang="ja-JP" altLang="en-US" dirty="0"/>
              <a:t>番などにくっついている転座型か、第</a:t>
            </a:r>
            <a:r>
              <a:rPr kumimoji="1" lang="en-US" altLang="ja-JP" dirty="0"/>
              <a:t>21</a:t>
            </a:r>
            <a:r>
              <a:rPr kumimoji="1" lang="ja-JP" altLang="en-US" dirty="0"/>
              <a:t>染色体が</a:t>
            </a:r>
            <a:r>
              <a:rPr kumimoji="1" lang="en-US" altLang="ja-JP" dirty="0"/>
              <a:t>2</a:t>
            </a:r>
            <a:r>
              <a:rPr kumimoji="1" lang="ja-JP" altLang="en-US" dirty="0"/>
              <a:t>本の細胞と</a:t>
            </a:r>
            <a:r>
              <a:rPr kumimoji="1" lang="en-US" altLang="ja-JP" dirty="0"/>
              <a:t>3</a:t>
            </a:r>
            <a:r>
              <a:rPr kumimoji="1" lang="ja-JP" altLang="en-US" dirty="0"/>
              <a:t>本の細胞が混じっている））</a:t>
            </a:r>
            <a:endParaRPr kumimoji="1" lang="en-US" altLang="ja-JP" dirty="0"/>
          </a:p>
          <a:p>
            <a:r>
              <a:rPr kumimoji="1" lang="ja-JP" altLang="en-US" dirty="0"/>
              <a:t>先天性心疾患、低身長、肥満、筋力低下</a:t>
            </a:r>
            <a:endParaRPr kumimoji="1" lang="en-US" altLang="ja-JP" dirty="0"/>
          </a:p>
          <a:p>
            <a:endParaRPr lang="en-US" altLang="ja-JP" dirty="0"/>
          </a:p>
          <a:p>
            <a:r>
              <a:rPr kumimoji="1" lang="ja-JP" altLang="en-US" dirty="0"/>
              <a:t>顔の周辺に比べて、中央部分の発達が遅れるため、吊り目、扁平な顔、舌が大きくなる→同じような顔つき</a:t>
            </a:r>
          </a:p>
        </p:txBody>
      </p:sp>
      <p:pic>
        <p:nvPicPr>
          <p:cNvPr id="9220" name="Picture 4" descr="http://www.tokyo-med.ac.jp/genet/anm/domov4.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28775" y="2249439"/>
            <a:ext cx="28384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kumimoji="1" lang="ja-JP" altLang="en-US" dirty="0"/>
              <a:t>糖はどう消化・吸収されるか？</a:t>
            </a: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3987"/>
          <a:stretch/>
        </p:blipFill>
        <p:spPr bwMode="auto">
          <a:xfrm>
            <a:off x="3500803" y="1289239"/>
            <a:ext cx="5157787" cy="548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00024" y="1455181"/>
            <a:ext cx="5273676" cy="3323987"/>
          </a:xfrm>
          <a:prstGeom prst="rect">
            <a:avLst/>
          </a:prstGeom>
          <a:solidFill>
            <a:schemeClr val="accent3">
              <a:lumMod val="20000"/>
              <a:lumOff val="80000"/>
            </a:schemeClr>
          </a:solidFill>
        </p:spPr>
        <p:txBody>
          <a:bodyPr wrap="square" rtlCol="0">
            <a:spAutoFit/>
          </a:bodyPr>
          <a:lstStyle/>
          <a:p>
            <a:pPr marL="457200" indent="-457200">
              <a:buFont typeface="+mj-lt"/>
              <a:buAutoNum type="arabicPeriod"/>
            </a:pPr>
            <a:r>
              <a:rPr kumimoji="1" lang="ja-JP" altLang="en-US" sz="2000" dirty="0"/>
              <a:t>多糖を分解する酵素をグルコシダーゼと総称する。二糖を分解するグルコシダーゼをジサッカリダーゼ（二糖分解酵素）という</a:t>
            </a:r>
            <a:endParaRPr kumimoji="1" lang="en-US" altLang="ja-JP" sz="2000" dirty="0"/>
          </a:p>
          <a:p>
            <a:pPr marL="457200" indent="-457200">
              <a:buFont typeface="+mj-lt"/>
              <a:buAutoNum type="arabicPeriod"/>
            </a:pPr>
            <a:endParaRPr kumimoji="1" lang="en-US" altLang="ja-JP" sz="1000" dirty="0"/>
          </a:p>
          <a:p>
            <a:pPr marL="457200" indent="-457200">
              <a:buFont typeface="+mj-lt"/>
              <a:buAutoNum type="arabicPeriod"/>
            </a:pPr>
            <a:r>
              <a:rPr lang="ja-JP" altLang="en-US" sz="2000" dirty="0">
                <a:solidFill>
                  <a:srgbClr val="FF0000"/>
                </a:solidFill>
              </a:rPr>
              <a:t>ラクターゼ</a:t>
            </a:r>
            <a:r>
              <a:rPr lang="ja-JP" altLang="en-US" sz="2000" dirty="0"/>
              <a:t>は乳糖を分解する。この酵素が不足すると</a:t>
            </a:r>
            <a:r>
              <a:rPr lang="ja-JP" altLang="en-US" sz="2000" dirty="0">
                <a:solidFill>
                  <a:srgbClr val="FF0000"/>
                </a:solidFill>
              </a:rPr>
              <a:t>乳糖不耐症</a:t>
            </a:r>
            <a:r>
              <a:rPr lang="ja-JP" altLang="en-US" sz="2000" dirty="0"/>
              <a:t>（牛乳を飲むと下痢が起こる）となる</a:t>
            </a:r>
            <a:endParaRPr lang="en-US" altLang="ja-JP" sz="2000" dirty="0"/>
          </a:p>
          <a:p>
            <a:pPr marL="457200" indent="-457200">
              <a:buFont typeface="+mj-lt"/>
              <a:buAutoNum type="arabicPeriod"/>
            </a:pPr>
            <a:endParaRPr kumimoji="1" lang="en-US" altLang="ja-JP" sz="1000" dirty="0"/>
          </a:p>
          <a:p>
            <a:pPr marL="457200" indent="-457200">
              <a:buFont typeface="+mj-lt"/>
              <a:buAutoNum type="arabicPeriod"/>
            </a:pPr>
            <a:r>
              <a:rPr kumimoji="1" lang="ja-JP" altLang="en-US" sz="2000" dirty="0"/>
              <a:t>糖質は単糖となって小腸から吸収される</a:t>
            </a:r>
            <a:endParaRPr kumimoji="1" lang="en-US" altLang="ja-JP" sz="2000" dirty="0"/>
          </a:p>
          <a:p>
            <a:pPr marL="457200" indent="-457200">
              <a:buFont typeface="+mj-lt"/>
              <a:buAutoNum type="arabicPeriod"/>
            </a:pPr>
            <a:endParaRPr kumimoji="1" lang="en-US" altLang="ja-JP" sz="1000" dirty="0"/>
          </a:p>
          <a:p>
            <a:pPr marL="457200" indent="-457200">
              <a:buFont typeface="+mj-lt"/>
              <a:buAutoNum type="arabicPeriod"/>
            </a:pPr>
            <a:r>
              <a:rPr lang="ja-JP" altLang="en-US" sz="2000" dirty="0"/>
              <a:t>小腸上皮細胞には単糖を吸収させるグルコーストランスポーター（</a:t>
            </a:r>
            <a:r>
              <a:rPr lang="en-US" altLang="ja-JP" sz="2000" dirty="0"/>
              <a:t>GLUT2</a:t>
            </a:r>
            <a:r>
              <a:rPr lang="ja-JP" altLang="en-US" sz="2000" dirty="0"/>
              <a:t>）がある</a:t>
            </a:r>
            <a:endParaRPr kumimoji="1" lang="ja-JP" altLang="en-US" sz="2000" dirty="0"/>
          </a:p>
        </p:txBody>
      </p:sp>
      <p:sp>
        <p:nvSpPr>
          <p:cNvPr id="4" name="テキスト ボックス 3"/>
          <p:cNvSpPr txBox="1"/>
          <p:nvPr/>
        </p:nvSpPr>
        <p:spPr>
          <a:xfrm>
            <a:off x="8001000" y="4354286"/>
            <a:ext cx="902811" cy="523220"/>
          </a:xfrm>
          <a:prstGeom prst="rect">
            <a:avLst/>
          </a:prstGeom>
          <a:noFill/>
        </p:spPr>
        <p:txBody>
          <a:bodyPr wrap="none" rtlCol="0">
            <a:spAutoFit/>
          </a:bodyPr>
          <a:lstStyle/>
          <a:p>
            <a:pPr algn="ctr"/>
            <a:r>
              <a:rPr kumimoji="1" lang="ja-JP" altLang="en-US" sz="1400" dirty="0"/>
              <a:t>二糖分解</a:t>
            </a:r>
            <a:endParaRPr kumimoji="1" lang="en-US" altLang="ja-JP" sz="1400" dirty="0"/>
          </a:p>
          <a:p>
            <a:pPr algn="ctr"/>
            <a:r>
              <a:rPr kumimoji="1" lang="ja-JP" altLang="en-US" sz="1400" dirty="0"/>
              <a:t>酵素</a:t>
            </a:r>
          </a:p>
        </p:txBody>
      </p:sp>
      <p:sp>
        <p:nvSpPr>
          <p:cNvPr id="7" name="テキスト ボックス 6"/>
          <p:cNvSpPr txBox="1"/>
          <p:nvPr/>
        </p:nvSpPr>
        <p:spPr>
          <a:xfrm>
            <a:off x="3333095" y="4852931"/>
            <a:ext cx="649538" cy="369332"/>
          </a:xfrm>
          <a:prstGeom prst="rect">
            <a:avLst/>
          </a:prstGeom>
          <a:solidFill>
            <a:schemeClr val="bg1"/>
          </a:solidFill>
        </p:spPr>
        <p:txBody>
          <a:bodyPr wrap="none" rtlCol="0">
            <a:spAutoFit/>
          </a:bodyPr>
          <a:lstStyle/>
          <a:p>
            <a:pPr algn="ctr"/>
            <a:r>
              <a:rPr kumimoji="1" lang="ja-JP" altLang="en-US" dirty="0"/>
              <a:t>図</a:t>
            </a:r>
            <a:r>
              <a:rPr kumimoji="1" lang="en-US" altLang="ja-JP" dirty="0"/>
              <a:t>10</a:t>
            </a:r>
          </a:p>
        </p:txBody>
      </p:sp>
    </p:spTree>
    <p:extLst>
      <p:ext uri="{BB962C8B-B14F-4D97-AF65-F5344CB8AC3E}">
        <p14:creationId xmlns:p14="http://schemas.microsoft.com/office/powerpoint/2010/main" val="15275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04060" y="1449323"/>
            <a:ext cx="6320790" cy="4551427"/>
          </a:xfrm>
          <a:prstGeom prst="rect">
            <a:avLst/>
          </a:prstGeom>
        </p:spPr>
      </p:pic>
      <p:sp>
        <p:nvSpPr>
          <p:cNvPr id="2" name="タイトル 1"/>
          <p:cNvSpPr>
            <a:spLocks noGrp="1"/>
          </p:cNvSpPr>
          <p:nvPr>
            <p:ph type="title"/>
          </p:nvPr>
        </p:nvSpPr>
        <p:spPr/>
        <p:txBody>
          <a:bodyPr/>
          <a:lstStyle/>
          <a:p>
            <a:r>
              <a:rPr lang="ja-JP" altLang="en-US" dirty="0"/>
              <a:t>脂肪＝トリアシルグリセロール</a:t>
            </a:r>
            <a:endParaRPr kumimoji="1" lang="ja-JP" altLang="en-US" dirty="0"/>
          </a:p>
        </p:txBody>
      </p:sp>
      <p:sp>
        <p:nvSpPr>
          <p:cNvPr id="3" name="テキスト ボックス 2"/>
          <p:cNvSpPr txBox="1"/>
          <p:nvPr/>
        </p:nvSpPr>
        <p:spPr>
          <a:xfrm>
            <a:off x="78090" y="1266825"/>
            <a:ext cx="2327881" cy="861774"/>
          </a:xfrm>
          <a:prstGeom prst="rect">
            <a:avLst/>
          </a:prstGeom>
          <a:noFill/>
          <a:ln>
            <a:solidFill>
              <a:srgbClr val="C00000"/>
            </a:solidFill>
          </a:ln>
        </p:spPr>
        <p:txBody>
          <a:bodyPr wrap="none" rtlCol="0">
            <a:spAutoFit/>
          </a:bodyPr>
          <a:lstStyle/>
          <a:p>
            <a:r>
              <a:rPr kumimoji="1" lang="ja-JP" altLang="en-US" b="1" dirty="0">
                <a:solidFill>
                  <a:srgbClr val="C00000"/>
                </a:solidFill>
              </a:rPr>
              <a:t>脂質</a:t>
            </a:r>
            <a:endParaRPr kumimoji="1" lang="en-US" altLang="ja-JP" b="1" dirty="0">
              <a:solidFill>
                <a:srgbClr val="C00000"/>
              </a:solidFill>
            </a:endParaRPr>
          </a:p>
          <a:p>
            <a:r>
              <a:rPr lang="ja-JP" altLang="en-US" sz="1600" dirty="0"/>
              <a:t>水</a:t>
            </a:r>
            <a:r>
              <a:rPr lang="ja-JP" altLang="en-US" sz="1600"/>
              <a:t>に溶けない（</a:t>
            </a:r>
            <a:r>
              <a:rPr lang="ja-JP" altLang="en-US" sz="1600" b="1">
                <a:solidFill>
                  <a:srgbClr val="FF0000"/>
                </a:solidFill>
              </a:rPr>
              <a:t>疎水性</a:t>
            </a:r>
            <a:r>
              <a:rPr lang="ja-JP" altLang="en-US" sz="1600"/>
              <a:t>）</a:t>
            </a:r>
            <a:endParaRPr lang="en-US" altLang="ja-JP" sz="1600" dirty="0"/>
          </a:p>
          <a:p>
            <a:r>
              <a:rPr kumimoji="1" lang="ja-JP" altLang="en-US" sz="1600" dirty="0"/>
              <a:t>加水分解で脂肪酸となる</a:t>
            </a:r>
          </a:p>
        </p:txBody>
      </p:sp>
      <p:sp>
        <p:nvSpPr>
          <p:cNvPr id="5" name="テキスト ボックス 4"/>
          <p:cNvSpPr txBox="1"/>
          <p:nvPr/>
        </p:nvSpPr>
        <p:spPr>
          <a:xfrm>
            <a:off x="8263631" y="1266825"/>
            <a:ext cx="880369" cy="1323439"/>
          </a:xfrm>
          <a:prstGeom prst="rect">
            <a:avLst/>
          </a:prstGeom>
          <a:noFill/>
        </p:spPr>
        <p:txBody>
          <a:bodyPr wrap="none" rtlCol="0">
            <a:spAutoFit/>
          </a:bodyPr>
          <a:lstStyle/>
          <a:p>
            <a:r>
              <a:rPr kumimoji="1" lang="en-US" altLang="ja-JP" sz="1000" dirty="0"/>
              <a:t>H</a:t>
            </a:r>
            <a:r>
              <a:rPr kumimoji="1" lang="en-US" altLang="ja-JP" sz="1000" baseline="-25000" dirty="0"/>
              <a:t>2</a:t>
            </a:r>
            <a:r>
              <a:rPr kumimoji="1" lang="en-US" altLang="ja-JP" sz="1000" dirty="0"/>
              <a:t>C-OH</a:t>
            </a:r>
          </a:p>
          <a:p>
            <a:r>
              <a:rPr lang="en-US" altLang="ja-JP" sz="1000" dirty="0"/>
              <a:t>    |</a:t>
            </a:r>
          </a:p>
          <a:p>
            <a:r>
              <a:rPr kumimoji="1" lang="en-US" altLang="ja-JP" sz="1000" dirty="0"/>
              <a:t> HC-OH</a:t>
            </a:r>
          </a:p>
          <a:p>
            <a:r>
              <a:rPr lang="en-US" altLang="ja-JP" sz="1000" dirty="0"/>
              <a:t>    |</a:t>
            </a:r>
          </a:p>
          <a:p>
            <a:r>
              <a:rPr kumimoji="1" lang="en-US" altLang="ja-JP" sz="1000" dirty="0"/>
              <a:t>H</a:t>
            </a:r>
            <a:r>
              <a:rPr kumimoji="1" lang="en-US" altLang="ja-JP" sz="1000" baseline="-25000" dirty="0"/>
              <a:t>2</a:t>
            </a:r>
            <a:r>
              <a:rPr kumimoji="1" lang="en-US" altLang="ja-JP" sz="1000" dirty="0"/>
              <a:t>C-OH</a:t>
            </a:r>
          </a:p>
          <a:p>
            <a:endParaRPr lang="en-US" altLang="ja-JP" sz="1000" dirty="0"/>
          </a:p>
          <a:p>
            <a:r>
              <a:rPr kumimoji="1" lang="ja-JP" altLang="en-US" sz="1000" dirty="0"/>
              <a:t>グリセロール</a:t>
            </a:r>
            <a:endParaRPr kumimoji="1" lang="en-US" altLang="ja-JP" sz="1000" dirty="0"/>
          </a:p>
          <a:p>
            <a:r>
              <a:rPr lang="ja-JP" altLang="en-US" sz="1000" dirty="0"/>
              <a:t>（グリセリン）</a:t>
            </a:r>
            <a:endParaRPr kumimoji="1" lang="ja-JP" altLang="en-US" sz="1000" dirty="0"/>
          </a:p>
        </p:txBody>
      </p:sp>
      <p:sp>
        <p:nvSpPr>
          <p:cNvPr id="4" name="テキスト ボックス 3"/>
          <p:cNvSpPr txBox="1"/>
          <p:nvPr/>
        </p:nvSpPr>
        <p:spPr>
          <a:xfrm>
            <a:off x="6061360" y="1259877"/>
            <a:ext cx="902811" cy="307777"/>
          </a:xfrm>
          <a:prstGeom prst="rect">
            <a:avLst/>
          </a:prstGeom>
          <a:noFill/>
        </p:spPr>
        <p:txBody>
          <a:bodyPr wrap="none" rtlCol="0">
            <a:spAutoFit/>
          </a:bodyPr>
          <a:lstStyle/>
          <a:p>
            <a:r>
              <a:rPr kumimoji="1" lang="ja-JP" altLang="en-US" sz="1400" dirty="0"/>
              <a:t>中性脂肪</a:t>
            </a:r>
          </a:p>
        </p:txBody>
      </p:sp>
      <p:sp>
        <p:nvSpPr>
          <p:cNvPr id="7" name="テキスト ボックス 6"/>
          <p:cNvSpPr txBox="1"/>
          <p:nvPr/>
        </p:nvSpPr>
        <p:spPr>
          <a:xfrm>
            <a:off x="337329" y="4027706"/>
            <a:ext cx="1540435" cy="523220"/>
          </a:xfrm>
          <a:prstGeom prst="rect">
            <a:avLst/>
          </a:prstGeom>
          <a:solidFill>
            <a:schemeClr val="bg2"/>
          </a:solidFill>
        </p:spPr>
        <p:txBody>
          <a:bodyPr wrap="square" rtlCol="0">
            <a:spAutoFit/>
          </a:bodyPr>
          <a:lstStyle/>
          <a:p>
            <a:r>
              <a:rPr kumimoji="1" lang="ja-JP" altLang="en-US" sz="1400" dirty="0"/>
              <a:t>コレステロールはステロイドの</a:t>
            </a:r>
            <a:r>
              <a:rPr kumimoji="1" lang="en-US" altLang="ja-JP" sz="1400" dirty="0"/>
              <a:t>1</a:t>
            </a:r>
            <a:r>
              <a:rPr kumimoji="1" lang="ja-JP" altLang="en-US" sz="1400" dirty="0"/>
              <a:t>種</a:t>
            </a:r>
          </a:p>
        </p:txBody>
      </p:sp>
      <p:sp>
        <p:nvSpPr>
          <p:cNvPr id="30" name="正方形/長方形 29"/>
          <p:cNvSpPr/>
          <p:nvPr/>
        </p:nvSpPr>
        <p:spPr>
          <a:xfrm>
            <a:off x="4882108" y="4921126"/>
            <a:ext cx="3576092" cy="1022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882108" y="4818494"/>
            <a:ext cx="2408032" cy="369332"/>
          </a:xfrm>
          <a:prstGeom prst="rect">
            <a:avLst/>
          </a:prstGeom>
          <a:solidFill>
            <a:schemeClr val="bg1"/>
          </a:solidFill>
        </p:spPr>
        <p:txBody>
          <a:bodyPr wrap="none" rtlCol="0">
            <a:spAutoFit/>
          </a:bodyPr>
          <a:lstStyle/>
          <a:p>
            <a:r>
              <a:rPr kumimoji="1" lang="en-US" altLang="ja-JP" dirty="0"/>
              <a:t>p.37</a:t>
            </a:r>
            <a:r>
              <a:rPr kumimoji="1" lang="ja-JP" altLang="en-US" dirty="0"/>
              <a:t>　図</a:t>
            </a:r>
            <a:r>
              <a:rPr lang="en-US" altLang="ja-JP" dirty="0"/>
              <a:t>8</a:t>
            </a:r>
            <a:r>
              <a:rPr kumimoji="1" lang="ja-JP" altLang="en-US" dirty="0"/>
              <a:t>　脂質の構造</a:t>
            </a:r>
          </a:p>
        </p:txBody>
      </p:sp>
      <p:grpSp>
        <p:nvGrpSpPr>
          <p:cNvPr id="8" name="グループ化 7"/>
          <p:cNvGrpSpPr/>
          <p:nvPr/>
        </p:nvGrpSpPr>
        <p:grpSpPr>
          <a:xfrm>
            <a:off x="5468677" y="5404840"/>
            <a:ext cx="2739143" cy="933452"/>
            <a:chOff x="6210300" y="5427889"/>
            <a:chExt cx="2739143" cy="933452"/>
          </a:xfrm>
          <a:noFill/>
        </p:grpSpPr>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10300" y="5427889"/>
              <a:ext cx="2739143" cy="93345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6355978" y="5568827"/>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1" name="テキスト ボックス 10"/>
            <p:cNvSpPr txBox="1"/>
            <p:nvPr/>
          </p:nvSpPr>
          <p:spPr>
            <a:xfrm>
              <a:off x="6475720" y="5819201"/>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2" name="テキスト ボックス 11"/>
            <p:cNvSpPr txBox="1"/>
            <p:nvPr/>
          </p:nvSpPr>
          <p:spPr>
            <a:xfrm>
              <a:off x="6562808" y="557970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3" name="テキスト ボックス 12"/>
            <p:cNvSpPr txBox="1"/>
            <p:nvPr/>
          </p:nvSpPr>
          <p:spPr>
            <a:xfrm>
              <a:off x="6682550" y="5819197"/>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4" name="テキスト ボックス 13"/>
            <p:cNvSpPr txBox="1"/>
            <p:nvPr/>
          </p:nvSpPr>
          <p:spPr>
            <a:xfrm>
              <a:off x="6780520" y="5579701"/>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5" name="テキスト ボックス 14"/>
            <p:cNvSpPr txBox="1"/>
            <p:nvPr/>
          </p:nvSpPr>
          <p:spPr>
            <a:xfrm>
              <a:off x="6889376" y="581918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6" name="テキスト ボックス 15"/>
            <p:cNvSpPr txBox="1"/>
            <p:nvPr/>
          </p:nvSpPr>
          <p:spPr>
            <a:xfrm>
              <a:off x="7009118" y="5579693"/>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7" name="テキスト ボックス 16"/>
            <p:cNvSpPr txBox="1"/>
            <p:nvPr/>
          </p:nvSpPr>
          <p:spPr>
            <a:xfrm>
              <a:off x="7107088" y="5830067"/>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8" name="テキスト ボックス 17"/>
            <p:cNvSpPr txBox="1"/>
            <p:nvPr/>
          </p:nvSpPr>
          <p:spPr>
            <a:xfrm>
              <a:off x="7205058" y="556879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19" name="テキスト ボックス 18"/>
            <p:cNvSpPr txBox="1"/>
            <p:nvPr/>
          </p:nvSpPr>
          <p:spPr>
            <a:xfrm>
              <a:off x="7303028" y="583005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0" name="テキスト ボックス 19"/>
            <p:cNvSpPr txBox="1"/>
            <p:nvPr/>
          </p:nvSpPr>
          <p:spPr>
            <a:xfrm>
              <a:off x="7400998" y="5579677"/>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1" name="テキスト ボックス 20"/>
            <p:cNvSpPr txBox="1"/>
            <p:nvPr/>
          </p:nvSpPr>
          <p:spPr>
            <a:xfrm>
              <a:off x="7509854" y="5819165"/>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2" name="テキスト ボックス 21"/>
            <p:cNvSpPr txBox="1"/>
            <p:nvPr/>
          </p:nvSpPr>
          <p:spPr>
            <a:xfrm>
              <a:off x="7607824" y="557966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3" name="テキスト ボックス 22"/>
            <p:cNvSpPr txBox="1"/>
            <p:nvPr/>
          </p:nvSpPr>
          <p:spPr>
            <a:xfrm>
              <a:off x="7705794" y="5819157"/>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4" name="テキスト ボックス 23"/>
            <p:cNvSpPr txBox="1"/>
            <p:nvPr/>
          </p:nvSpPr>
          <p:spPr>
            <a:xfrm>
              <a:off x="7814650" y="5579661"/>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5" name="テキスト ボックス 24"/>
            <p:cNvSpPr txBox="1"/>
            <p:nvPr/>
          </p:nvSpPr>
          <p:spPr>
            <a:xfrm>
              <a:off x="7923506" y="5819149"/>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sp>
          <p:nvSpPr>
            <p:cNvPr id="26" name="テキスト ボックス 25"/>
            <p:cNvSpPr txBox="1"/>
            <p:nvPr/>
          </p:nvSpPr>
          <p:spPr>
            <a:xfrm>
              <a:off x="8043248" y="5579653"/>
              <a:ext cx="293670" cy="338554"/>
            </a:xfrm>
            <a:prstGeom prst="rect">
              <a:avLst/>
            </a:prstGeom>
            <a:grpFill/>
          </p:spPr>
          <p:txBody>
            <a:bodyPr wrap="none" rtlCol="0">
              <a:spAutoFit/>
            </a:bodyPr>
            <a:lstStyle/>
            <a:p>
              <a:r>
                <a:rPr kumimoji="1" lang="en-US" altLang="ja-JP" sz="1600" dirty="0"/>
                <a:t>C</a:t>
              </a:r>
              <a:endParaRPr kumimoji="1" lang="ja-JP" altLang="en-US" sz="1600" dirty="0"/>
            </a:p>
          </p:txBody>
        </p:sp>
      </p:grpSp>
      <p:sp>
        <p:nvSpPr>
          <p:cNvPr id="27" name="テキスト ボックス 26"/>
          <p:cNvSpPr txBox="1"/>
          <p:nvPr/>
        </p:nvSpPr>
        <p:spPr>
          <a:xfrm>
            <a:off x="5680541" y="6170179"/>
            <a:ext cx="1800493" cy="369332"/>
          </a:xfrm>
          <a:prstGeom prst="rect">
            <a:avLst/>
          </a:prstGeom>
          <a:noFill/>
        </p:spPr>
        <p:txBody>
          <a:bodyPr wrap="none" rtlCol="0">
            <a:spAutoFit/>
          </a:bodyPr>
          <a:lstStyle/>
          <a:p>
            <a:r>
              <a:rPr kumimoji="1" lang="ja-JP" altLang="en-US" dirty="0"/>
              <a:t>脂肪酸の炭素鎖</a:t>
            </a:r>
          </a:p>
        </p:txBody>
      </p:sp>
    </p:spTree>
    <p:extLst>
      <p:ext uri="{BB962C8B-B14F-4D97-AF65-F5344CB8AC3E}">
        <p14:creationId xmlns:p14="http://schemas.microsoft.com/office/powerpoint/2010/main" val="264479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脂質代謝とコレステロール</a:t>
            </a:r>
          </a:p>
        </p:txBody>
      </p:sp>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4770" y="1665406"/>
            <a:ext cx="626745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762489" y="4600863"/>
            <a:ext cx="4214615" cy="2031325"/>
          </a:xfrm>
          <a:prstGeom prst="rect">
            <a:avLst/>
          </a:prstGeom>
          <a:solidFill>
            <a:schemeClr val="bg1">
              <a:lumMod val="95000"/>
            </a:schemeClr>
          </a:solidFill>
          <a:ln>
            <a:solidFill>
              <a:srgbClr val="C00000"/>
            </a:solidFill>
          </a:ln>
        </p:spPr>
        <p:txBody>
          <a:bodyPr wrap="none" rtlCol="0">
            <a:spAutoFit/>
          </a:bodyPr>
          <a:lstStyle/>
          <a:p>
            <a:r>
              <a:rPr kumimoji="1" lang="ja-JP" altLang="en-US" dirty="0"/>
              <a:t>血漿中で脂質はリポタンパク質として存在</a:t>
            </a:r>
            <a:endParaRPr kumimoji="1" lang="en-US" altLang="ja-JP" dirty="0"/>
          </a:p>
          <a:p>
            <a:r>
              <a:rPr kumimoji="1" lang="ja-JP" altLang="en-US" dirty="0"/>
              <a:t>　キロミクロン</a:t>
            </a:r>
            <a:endParaRPr kumimoji="1" lang="en-US" altLang="ja-JP" dirty="0"/>
          </a:p>
          <a:p>
            <a:r>
              <a:rPr lang="ja-JP" altLang="en-US" dirty="0"/>
              <a:t>　超低比重リポタンパク質（</a:t>
            </a:r>
            <a:r>
              <a:rPr lang="en-US" altLang="ja-JP" dirty="0"/>
              <a:t>VLDL</a:t>
            </a:r>
            <a:r>
              <a:rPr lang="ja-JP" altLang="en-US" dirty="0"/>
              <a:t>）</a:t>
            </a:r>
            <a:endParaRPr lang="en-US" altLang="ja-JP" dirty="0"/>
          </a:p>
          <a:p>
            <a:r>
              <a:rPr lang="ja-JP" altLang="en-US" dirty="0"/>
              <a:t>　低比重リポタンパク質（</a:t>
            </a:r>
            <a:r>
              <a:rPr lang="en-US" altLang="ja-JP" dirty="0"/>
              <a:t>LDL</a:t>
            </a:r>
            <a:r>
              <a:rPr lang="ja-JP" altLang="en-US" dirty="0"/>
              <a:t>）</a:t>
            </a:r>
            <a:endParaRPr lang="en-US" altLang="ja-JP" dirty="0"/>
          </a:p>
          <a:p>
            <a:r>
              <a:rPr lang="ja-JP" altLang="en-US" dirty="0"/>
              <a:t>　高比重リポタンパク質（</a:t>
            </a:r>
            <a:r>
              <a:rPr lang="en-US" altLang="ja-JP" dirty="0"/>
              <a:t>HDL</a:t>
            </a:r>
            <a:r>
              <a:rPr lang="ja-JP" altLang="en-US" dirty="0"/>
              <a:t>）</a:t>
            </a:r>
            <a:endParaRPr lang="en-US" altLang="ja-JP" dirty="0"/>
          </a:p>
          <a:p>
            <a:r>
              <a:rPr kumimoji="1" lang="en-US" altLang="ja-JP" dirty="0"/>
              <a:t>LDL</a:t>
            </a:r>
            <a:r>
              <a:rPr kumimoji="1" lang="ja-JP" altLang="en-US" dirty="0"/>
              <a:t>が最もコレステロール含量が多い</a:t>
            </a:r>
            <a:endParaRPr kumimoji="1" lang="en-US" altLang="ja-JP" dirty="0"/>
          </a:p>
          <a:p>
            <a:r>
              <a:rPr lang="ja-JP" altLang="en-US" dirty="0"/>
              <a:t>（悪玉コレステロール）</a:t>
            </a:r>
            <a:endParaRPr kumimoji="1" lang="ja-JP" altLang="en-US" dirty="0"/>
          </a:p>
        </p:txBody>
      </p:sp>
      <p:sp>
        <p:nvSpPr>
          <p:cNvPr id="4" name="テキスト ボックス 3"/>
          <p:cNvSpPr txBox="1"/>
          <p:nvPr/>
        </p:nvSpPr>
        <p:spPr>
          <a:xfrm>
            <a:off x="1258657" y="2071012"/>
            <a:ext cx="1005403" cy="338554"/>
          </a:xfrm>
          <a:prstGeom prst="rect">
            <a:avLst/>
          </a:prstGeom>
          <a:noFill/>
        </p:spPr>
        <p:txBody>
          <a:bodyPr wrap="none" rtlCol="0">
            <a:spAutoFit/>
          </a:bodyPr>
          <a:lstStyle/>
          <a:p>
            <a:r>
              <a:rPr kumimoji="1" lang="ja-JP" altLang="en-US" sz="1600" dirty="0"/>
              <a:t>中性脂肪</a:t>
            </a:r>
          </a:p>
        </p:txBody>
      </p:sp>
      <p:sp>
        <p:nvSpPr>
          <p:cNvPr id="6" name="テキスト ボックス 5"/>
          <p:cNvSpPr txBox="1"/>
          <p:nvPr/>
        </p:nvSpPr>
        <p:spPr>
          <a:xfrm>
            <a:off x="343880" y="5371413"/>
            <a:ext cx="598241" cy="369332"/>
          </a:xfrm>
          <a:prstGeom prst="rect">
            <a:avLst/>
          </a:prstGeom>
          <a:noFill/>
        </p:spPr>
        <p:txBody>
          <a:bodyPr wrap="none" rtlCol="0">
            <a:spAutoFit/>
          </a:bodyPr>
          <a:lstStyle/>
          <a:p>
            <a:r>
              <a:rPr kumimoji="1" lang="en-US" altLang="ja-JP" dirty="0"/>
              <a:t>p.39</a:t>
            </a:r>
            <a:endParaRPr kumimoji="1" lang="ja-JP" altLang="en-US" dirty="0"/>
          </a:p>
        </p:txBody>
      </p:sp>
      <p:sp>
        <p:nvSpPr>
          <p:cNvPr id="5" name="テキスト ボックス 4"/>
          <p:cNvSpPr txBox="1"/>
          <p:nvPr/>
        </p:nvSpPr>
        <p:spPr>
          <a:xfrm>
            <a:off x="6406367" y="3720306"/>
            <a:ext cx="1523174" cy="338554"/>
          </a:xfrm>
          <a:prstGeom prst="rect">
            <a:avLst/>
          </a:prstGeom>
          <a:noFill/>
          <a:ln>
            <a:solidFill>
              <a:schemeClr val="accent6">
                <a:lumMod val="60000"/>
                <a:lumOff val="40000"/>
              </a:schemeClr>
            </a:solidFill>
          </a:ln>
        </p:spPr>
        <p:txBody>
          <a:bodyPr wrap="none" rtlCol="0">
            <a:spAutoFit/>
          </a:bodyPr>
          <a:lstStyle/>
          <a:p>
            <a:r>
              <a:rPr kumimoji="1" lang="ja-JP" altLang="en-US" sz="1600" dirty="0"/>
              <a:t>リンパ液→血漿</a:t>
            </a:r>
          </a:p>
        </p:txBody>
      </p:sp>
      <p:sp>
        <p:nvSpPr>
          <p:cNvPr id="9" name="テキスト ボックス 8"/>
          <p:cNvSpPr txBox="1"/>
          <p:nvPr/>
        </p:nvSpPr>
        <p:spPr>
          <a:xfrm>
            <a:off x="933888" y="5371413"/>
            <a:ext cx="649538" cy="369332"/>
          </a:xfrm>
          <a:prstGeom prst="rect">
            <a:avLst/>
          </a:prstGeom>
          <a:solidFill>
            <a:schemeClr val="bg1"/>
          </a:solidFill>
        </p:spPr>
        <p:txBody>
          <a:bodyPr wrap="none" rtlCol="0">
            <a:spAutoFit/>
          </a:bodyPr>
          <a:lstStyle/>
          <a:p>
            <a:pPr algn="ctr"/>
            <a:r>
              <a:rPr kumimoji="1" lang="ja-JP" altLang="en-US" dirty="0"/>
              <a:t>図</a:t>
            </a:r>
            <a:r>
              <a:rPr kumimoji="1" lang="en-US" altLang="ja-JP" dirty="0"/>
              <a:t>10</a:t>
            </a:r>
          </a:p>
        </p:txBody>
      </p:sp>
      <p:sp>
        <p:nvSpPr>
          <p:cNvPr id="8" name="角丸四角形 7">
            <a:extLst>
              <a:ext uri="{FF2B5EF4-FFF2-40B4-BE49-F238E27FC236}">
                <a16:creationId xmlns:a16="http://schemas.microsoft.com/office/drawing/2014/main" id="{9B76C263-EB88-1D40-B00A-31D32C88BDD4}"/>
              </a:ext>
            </a:extLst>
          </p:cNvPr>
          <p:cNvSpPr/>
          <p:nvPr/>
        </p:nvSpPr>
        <p:spPr>
          <a:xfrm>
            <a:off x="1997765" y="2703443"/>
            <a:ext cx="1381539" cy="3876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96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dirty="0"/>
              <a:t>２章　生命体を構成する物質</a:t>
            </a:r>
          </a:p>
        </p:txBody>
      </p:sp>
      <p:sp>
        <p:nvSpPr>
          <p:cNvPr id="3" name="テキスト ボックス 2"/>
          <p:cNvSpPr txBox="1"/>
          <p:nvPr/>
        </p:nvSpPr>
        <p:spPr>
          <a:xfrm>
            <a:off x="1523999" y="2314575"/>
            <a:ext cx="4939173" cy="3877985"/>
          </a:xfrm>
          <a:prstGeom prst="rect">
            <a:avLst/>
          </a:prstGeom>
          <a:noFill/>
        </p:spPr>
        <p:txBody>
          <a:bodyPr wrap="none" rtlCol="0">
            <a:spAutoFit/>
          </a:bodyPr>
          <a:lstStyle/>
          <a:p>
            <a:r>
              <a:rPr kumimoji="1" lang="ja-JP" altLang="en-US" sz="2800" dirty="0">
                <a:solidFill>
                  <a:srgbClr val="FF0000"/>
                </a:solidFill>
                <a:latin typeface="+mj-ea"/>
                <a:ea typeface="+mj-ea"/>
              </a:rPr>
              <a:t>学習のポイント</a:t>
            </a:r>
            <a:endParaRPr kumimoji="1" lang="en-US" altLang="ja-JP" sz="2800" dirty="0">
              <a:solidFill>
                <a:srgbClr val="FF0000"/>
              </a:solidFill>
              <a:latin typeface="+mj-ea"/>
              <a:ea typeface="+mj-ea"/>
            </a:endParaRPr>
          </a:p>
          <a:p>
            <a:endParaRPr lang="en-US" altLang="ja-JP" dirty="0"/>
          </a:p>
          <a:p>
            <a:r>
              <a:rPr lang="en-US" altLang="ja-JP" sz="2000" dirty="0">
                <a:solidFill>
                  <a:schemeClr val="bg1">
                    <a:lumMod val="65000"/>
                  </a:schemeClr>
                </a:solidFill>
                <a:latin typeface="+mn-ea"/>
              </a:rPr>
              <a:t>2.1</a:t>
            </a:r>
            <a:r>
              <a:rPr lang="ja-JP" altLang="en-US" sz="2000" dirty="0">
                <a:solidFill>
                  <a:schemeClr val="bg1">
                    <a:lumMod val="65000"/>
                  </a:schemeClr>
                </a:solidFill>
                <a:latin typeface="+mn-ea"/>
              </a:rPr>
              <a:t>　生体を作る高分子</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重要なのはタンパク質</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2.2</a:t>
            </a:r>
            <a:r>
              <a:rPr lang="ja-JP" altLang="en-US" sz="2000" dirty="0">
                <a:solidFill>
                  <a:schemeClr val="bg1">
                    <a:lumMod val="65000"/>
                  </a:schemeClr>
                </a:solidFill>
                <a:latin typeface="+mn-ea"/>
              </a:rPr>
              <a:t>　アミノ酸とタンパク質</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タンパク質はどう作られているか</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2.3</a:t>
            </a:r>
            <a:r>
              <a:rPr lang="ja-JP" altLang="en-US" sz="2000" dirty="0">
                <a:solidFill>
                  <a:schemeClr val="bg1">
                    <a:lumMod val="65000"/>
                  </a:schemeClr>
                </a:solidFill>
                <a:latin typeface="+mn-ea"/>
              </a:rPr>
              <a:t>　糖質（炭水化物）</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多糖と単糖の違い</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2.4</a:t>
            </a:r>
            <a:r>
              <a:rPr lang="ja-JP" altLang="en-US" sz="2000" dirty="0">
                <a:solidFill>
                  <a:schemeClr val="bg1">
                    <a:lumMod val="65000"/>
                  </a:schemeClr>
                </a:solidFill>
                <a:latin typeface="+mn-ea"/>
              </a:rPr>
              <a:t>　脂質</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脂質は体に必要だが、多すぎるのも困る</a:t>
            </a:r>
            <a:endParaRPr kumimoji="1" lang="en-US" altLang="ja-JP" sz="2000" dirty="0">
              <a:solidFill>
                <a:schemeClr val="bg1">
                  <a:lumMod val="65000"/>
                </a:schemeClr>
              </a:solidFill>
              <a:latin typeface="+mn-ea"/>
            </a:endParaRPr>
          </a:p>
          <a:p>
            <a:r>
              <a:rPr lang="en-US" altLang="ja-JP" sz="2000" dirty="0">
                <a:latin typeface="+mn-ea"/>
              </a:rPr>
              <a:t>2.5</a:t>
            </a:r>
            <a:r>
              <a:rPr lang="ja-JP" altLang="en-US" sz="2000" dirty="0">
                <a:latin typeface="+mn-ea"/>
              </a:rPr>
              <a:t>　核酸</a:t>
            </a:r>
            <a:endParaRPr lang="en-US" altLang="ja-JP" sz="2000" dirty="0">
              <a:latin typeface="+mn-ea"/>
            </a:endParaRPr>
          </a:p>
          <a:p>
            <a:r>
              <a:rPr kumimoji="1" lang="ja-JP" altLang="en-US" sz="2000" dirty="0">
                <a:latin typeface="+mn-ea"/>
              </a:rPr>
              <a:t>　　　</a:t>
            </a:r>
            <a:r>
              <a:rPr kumimoji="1" lang="ja-JP" altLang="en-US" sz="2000" dirty="0">
                <a:solidFill>
                  <a:srgbClr val="FF0000"/>
                </a:solidFill>
                <a:latin typeface="+mn-ea"/>
              </a:rPr>
              <a:t>遺伝子の元になる核酸</a:t>
            </a:r>
          </a:p>
        </p:txBody>
      </p:sp>
    </p:spTree>
    <p:extLst>
      <p:ext uri="{BB962C8B-B14F-4D97-AF65-F5344CB8AC3E}">
        <p14:creationId xmlns:p14="http://schemas.microsoft.com/office/powerpoint/2010/main" val="247828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核酸　</a:t>
            </a:r>
            <a:r>
              <a:rPr kumimoji="1" lang="en-US" altLang="ja-JP" dirty="0"/>
              <a:t>DNA</a:t>
            </a:r>
            <a:r>
              <a:rPr kumimoji="1" lang="ja-JP" altLang="en-US" dirty="0"/>
              <a:t>や</a:t>
            </a:r>
            <a:r>
              <a:rPr kumimoji="1" lang="en-US" altLang="ja-JP" dirty="0"/>
              <a:t>RNA</a:t>
            </a:r>
            <a:r>
              <a:rPr kumimoji="1" lang="ja-JP" altLang="en-US" dirty="0"/>
              <a:t>に含まれている</a:t>
            </a:r>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10" b="18679"/>
          <a:stretch/>
        </p:blipFill>
        <p:spPr bwMode="auto">
          <a:xfrm>
            <a:off x="1247093" y="1237293"/>
            <a:ext cx="6319835" cy="552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7562851" y="1653597"/>
            <a:ext cx="1499128" cy="2308324"/>
          </a:xfrm>
          <a:prstGeom prst="rect">
            <a:avLst/>
          </a:prstGeom>
          <a:solidFill>
            <a:srgbClr val="FEF1E6"/>
          </a:solidFill>
        </p:spPr>
        <p:txBody>
          <a:bodyPr wrap="none" rtlCol="0">
            <a:spAutoFit/>
          </a:bodyPr>
          <a:lstStyle/>
          <a:p>
            <a:r>
              <a:rPr kumimoji="1" lang="ja-JP" altLang="en-US" dirty="0"/>
              <a:t>核酸には</a:t>
            </a:r>
            <a:endParaRPr kumimoji="1" lang="en-US" altLang="ja-JP" dirty="0"/>
          </a:p>
          <a:p>
            <a:endParaRPr kumimoji="1" lang="en-US" altLang="ja-JP" dirty="0"/>
          </a:p>
          <a:p>
            <a:r>
              <a:rPr lang="ja-JP" altLang="en-US" dirty="0"/>
              <a:t>　プリン体と</a:t>
            </a:r>
            <a:endParaRPr kumimoji="1" lang="en-US" altLang="ja-JP" dirty="0"/>
          </a:p>
          <a:p>
            <a:endParaRPr kumimoji="1" lang="en-US" altLang="ja-JP" dirty="0"/>
          </a:p>
          <a:p>
            <a:endParaRPr lang="en-US" altLang="ja-JP" dirty="0"/>
          </a:p>
          <a:p>
            <a:r>
              <a:rPr kumimoji="1" lang="ja-JP" altLang="en-US" dirty="0"/>
              <a:t>　ピリミジン体</a:t>
            </a:r>
            <a:endParaRPr kumimoji="1" lang="en-US" altLang="ja-JP" dirty="0"/>
          </a:p>
          <a:p>
            <a:endParaRPr lang="en-US" altLang="ja-JP" dirty="0"/>
          </a:p>
          <a:p>
            <a:r>
              <a:rPr kumimoji="1" lang="ja-JP" altLang="en-US" dirty="0"/>
              <a:t>がある</a:t>
            </a:r>
          </a:p>
        </p:txBody>
      </p:sp>
      <p:sp>
        <p:nvSpPr>
          <p:cNvPr id="5" name="テキスト ボックス 4"/>
          <p:cNvSpPr txBox="1"/>
          <p:nvPr/>
        </p:nvSpPr>
        <p:spPr>
          <a:xfrm>
            <a:off x="779320" y="6393418"/>
            <a:ext cx="598241" cy="369332"/>
          </a:xfrm>
          <a:prstGeom prst="rect">
            <a:avLst/>
          </a:prstGeom>
          <a:noFill/>
        </p:spPr>
        <p:txBody>
          <a:bodyPr wrap="none" rtlCol="0">
            <a:spAutoFit/>
          </a:bodyPr>
          <a:lstStyle/>
          <a:p>
            <a:r>
              <a:rPr kumimoji="1" lang="en-US" altLang="ja-JP" dirty="0"/>
              <a:t>p.40</a:t>
            </a:r>
            <a:endParaRPr kumimoji="1" lang="ja-JP" altLang="en-US" dirty="0"/>
          </a:p>
        </p:txBody>
      </p:sp>
      <p:cxnSp>
        <p:nvCxnSpPr>
          <p:cNvPr id="6" name="直線コネクタ 5"/>
          <p:cNvCxnSpPr/>
          <p:nvPr/>
        </p:nvCxnSpPr>
        <p:spPr>
          <a:xfrm>
            <a:off x="7541079" y="2731557"/>
            <a:ext cx="1512000" cy="0"/>
          </a:xfrm>
          <a:prstGeom prst="line">
            <a:avLst/>
          </a:prstGeom>
          <a:ln w="571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321628" y="6393418"/>
            <a:ext cx="3752950" cy="369332"/>
          </a:xfrm>
          <a:prstGeom prst="rect">
            <a:avLst/>
          </a:prstGeom>
          <a:solidFill>
            <a:schemeClr val="accent2">
              <a:lumMod val="20000"/>
              <a:lumOff val="80000"/>
            </a:schemeClr>
          </a:solidFill>
        </p:spPr>
        <p:txBody>
          <a:bodyPr wrap="none" rtlCol="0">
            <a:spAutoFit/>
          </a:bodyPr>
          <a:lstStyle/>
          <a:p>
            <a:r>
              <a:rPr kumimoji="1" lang="ja-JP" altLang="en-US" dirty="0"/>
              <a:t>食物では魚介類、豆類に核酸が多い</a:t>
            </a:r>
          </a:p>
        </p:txBody>
      </p:sp>
      <p:sp>
        <p:nvSpPr>
          <p:cNvPr id="8" name="テキスト ボックス 7"/>
          <p:cNvSpPr txBox="1"/>
          <p:nvPr/>
        </p:nvSpPr>
        <p:spPr>
          <a:xfrm>
            <a:off x="1377561" y="6393418"/>
            <a:ext cx="649538" cy="369332"/>
          </a:xfrm>
          <a:prstGeom prst="rect">
            <a:avLst/>
          </a:prstGeom>
          <a:solidFill>
            <a:schemeClr val="bg1"/>
          </a:solidFill>
        </p:spPr>
        <p:txBody>
          <a:bodyPr wrap="none" rtlCol="0">
            <a:spAutoFit/>
          </a:bodyPr>
          <a:lstStyle/>
          <a:p>
            <a:pPr algn="ctr"/>
            <a:r>
              <a:rPr kumimoji="1" lang="ja-JP" altLang="en-US" dirty="0"/>
              <a:t>図</a:t>
            </a:r>
            <a:r>
              <a:rPr kumimoji="1" lang="en-US" altLang="ja-JP" dirty="0"/>
              <a:t>11</a:t>
            </a:r>
          </a:p>
        </p:txBody>
      </p:sp>
    </p:spTree>
    <p:extLst>
      <p:ext uri="{BB962C8B-B14F-4D97-AF65-F5344CB8AC3E}">
        <p14:creationId xmlns:p14="http://schemas.microsoft.com/office/powerpoint/2010/main" val="229184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第１部　生命体の構造と働き</a:t>
            </a:r>
          </a:p>
        </p:txBody>
      </p:sp>
      <p:sp>
        <p:nvSpPr>
          <p:cNvPr id="3" name="テキスト ボックス 2"/>
          <p:cNvSpPr txBox="1"/>
          <p:nvPr/>
        </p:nvSpPr>
        <p:spPr>
          <a:xfrm>
            <a:off x="1690442" y="3276600"/>
            <a:ext cx="5763116" cy="2554545"/>
          </a:xfrm>
          <a:prstGeom prst="rect">
            <a:avLst/>
          </a:prstGeom>
          <a:noFill/>
        </p:spPr>
        <p:txBody>
          <a:bodyPr wrap="none" rtlCol="0">
            <a:spAutoFit/>
          </a:bodyPr>
          <a:lstStyle/>
          <a:p>
            <a:r>
              <a:rPr lang="ja-JP" altLang="en-US" sz="3200" dirty="0">
                <a:solidFill>
                  <a:schemeClr val="bg1">
                    <a:lumMod val="65000"/>
                  </a:schemeClr>
                </a:solidFill>
                <a:latin typeface="AR P丸ゴシック体M04" pitchFamily="50" charset="-128"/>
                <a:ea typeface="AR P丸ゴシック体M04" pitchFamily="50" charset="-128"/>
              </a:rPr>
              <a:t>１章　細胞の構造と生命誕生</a:t>
            </a:r>
            <a:endParaRPr lang="en-US" altLang="ja-JP" sz="3200" dirty="0">
              <a:solidFill>
                <a:schemeClr val="bg1">
                  <a:lumMod val="65000"/>
                </a:schemeClr>
              </a:solidFill>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２章　生命体を構成する物質</a:t>
            </a:r>
            <a:endParaRPr lang="en-US" altLang="ja-JP" sz="3200" dirty="0">
              <a:solidFill>
                <a:schemeClr val="bg1">
                  <a:lumMod val="65000"/>
                </a:schemeClr>
              </a:solidFill>
              <a:latin typeface="AR P丸ゴシック体M04" pitchFamily="50" charset="-128"/>
              <a:ea typeface="AR P丸ゴシック体M04" pitchFamily="50" charset="-128"/>
            </a:endParaRPr>
          </a:p>
          <a:p>
            <a:r>
              <a:rPr kumimoji="1" lang="ja-JP" altLang="en-US" sz="3200" dirty="0">
                <a:latin typeface="AR P丸ゴシック体M04" pitchFamily="50" charset="-128"/>
                <a:ea typeface="AR P丸ゴシック体M04" pitchFamily="50" charset="-128"/>
              </a:rPr>
              <a:t>３章　遺伝子の構造と機能</a:t>
            </a:r>
            <a:endParaRPr kumimoji="1" lang="en-US" altLang="ja-JP" sz="3200" dirty="0">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４章　生体とエネルギー</a:t>
            </a:r>
            <a:endParaRPr lang="en-US" altLang="ja-JP" sz="3200" dirty="0">
              <a:solidFill>
                <a:schemeClr val="bg1">
                  <a:lumMod val="65000"/>
                </a:schemeClr>
              </a:solidFill>
              <a:latin typeface="AR P丸ゴシック体M04" pitchFamily="50" charset="-128"/>
              <a:ea typeface="AR P丸ゴシック体M04" pitchFamily="50" charset="-128"/>
            </a:endParaRPr>
          </a:p>
          <a:p>
            <a:r>
              <a:rPr kumimoji="1" lang="ja-JP" altLang="en-US" sz="3200" dirty="0">
                <a:solidFill>
                  <a:schemeClr val="bg1">
                    <a:lumMod val="65000"/>
                  </a:schemeClr>
                </a:solidFill>
                <a:latin typeface="AR P丸ゴシック体M04" pitchFamily="50" charset="-128"/>
                <a:ea typeface="AR P丸ゴシック体M04" pitchFamily="50" charset="-128"/>
              </a:rPr>
              <a:t>５章　光合成と窒素同化（省略）</a:t>
            </a:r>
          </a:p>
        </p:txBody>
      </p:sp>
    </p:spTree>
    <p:extLst>
      <p:ext uri="{BB962C8B-B14F-4D97-AF65-F5344CB8AC3E}">
        <p14:creationId xmlns:p14="http://schemas.microsoft.com/office/powerpoint/2010/main" val="249953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デオキシリボヌクレオチド</a:t>
            </a:r>
            <a:endParaRPr kumimoji="1" lang="ja-JP" altLang="en-US" dirty="0"/>
          </a:p>
        </p:txBody>
      </p:sp>
      <p:grpSp>
        <p:nvGrpSpPr>
          <p:cNvPr id="3" name="グループ化 2"/>
          <p:cNvGrpSpPr/>
          <p:nvPr/>
        </p:nvGrpSpPr>
        <p:grpSpPr>
          <a:xfrm>
            <a:off x="2364407" y="1504949"/>
            <a:ext cx="5107833" cy="5114925"/>
            <a:chOff x="257176" y="1495425"/>
            <a:chExt cx="4581524" cy="464820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7176" y="1495425"/>
              <a:ext cx="4448174"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4138612" y="1571625"/>
              <a:ext cx="700088" cy="221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4138612" y="4953000"/>
              <a:ext cx="600075"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 name="テキスト ボックス 6"/>
          <p:cNvSpPr txBox="1"/>
          <p:nvPr/>
        </p:nvSpPr>
        <p:spPr>
          <a:xfrm>
            <a:off x="508677" y="3364230"/>
            <a:ext cx="705642" cy="369332"/>
          </a:xfrm>
          <a:prstGeom prst="rect">
            <a:avLst/>
          </a:prstGeom>
          <a:noFill/>
        </p:spPr>
        <p:txBody>
          <a:bodyPr wrap="none" rtlCol="0">
            <a:spAutoFit/>
          </a:bodyPr>
          <a:lstStyle/>
          <a:p>
            <a:r>
              <a:rPr kumimoji="1" lang="ja-JP" altLang="en-US" dirty="0"/>
              <a:t>図１</a:t>
            </a:r>
            <a:r>
              <a:rPr kumimoji="1" lang="en-US" altLang="ja-JP" dirty="0"/>
              <a:t>A</a:t>
            </a:r>
            <a:endParaRPr kumimoji="1" lang="ja-JP" altLang="en-US" dirty="0"/>
          </a:p>
        </p:txBody>
      </p:sp>
      <p:sp>
        <p:nvSpPr>
          <p:cNvPr id="9" name="テキスト ボックス 8"/>
          <p:cNvSpPr txBox="1"/>
          <p:nvPr/>
        </p:nvSpPr>
        <p:spPr>
          <a:xfrm>
            <a:off x="2695758" y="3384590"/>
            <a:ext cx="785793" cy="369332"/>
          </a:xfrm>
          <a:prstGeom prst="rect">
            <a:avLst/>
          </a:prstGeom>
          <a:noFill/>
        </p:spPr>
        <p:txBody>
          <a:bodyPr wrap="none" rtlCol="0">
            <a:spAutoFit/>
          </a:bodyPr>
          <a:lstStyle/>
          <a:p>
            <a:r>
              <a:rPr kumimoji="1" lang="ja-JP" altLang="en-US" dirty="0">
                <a:solidFill>
                  <a:schemeClr val="accent5">
                    <a:lumMod val="75000"/>
                  </a:schemeClr>
                </a:solidFill>
              </a:rPr>
              <a:t>リン酸</a:t>
            </a:r>
          </a:p>
        </p:txBody>
      </p:sp>
      <p:sp>
        <p:nvSpPr>
          <p:cNvPr id="11" name="テキスト ボックス 10"/>
          <p:cNvSpPr txBox="1"/>
          <p:nvPr/>
        </p:nvSpPr>
        <p:spPr>
          <a:xfrm>
            <a:off x="1562100" y="3841060"/>
            <a:ext cx="1869423" cy="646331"/>
          </a:xfrm>
          <a:prstGeom prst="rect">
            <a:avLst/>
          </a:prstGeom>
          <a:noFill/>
        </p:spPr>
        <p:txBody>
          <a:bodyPr wrap="none" rtlCol="0">
            <a:spAutoFit/>
          </a:bodyPr>
          <a:lstStyle/>
          <a:p>
            <a:r>
              <a:rPr kumimoji="1" lang="ja-JP" altLang="en-US" dirty="0">
                <a:solidFill>
                  <a:srgbClr val="C00000"/>
                </a:solidFill>
              </a:rPr>
              <a:t>デオキシリボース</a:t>
            </a:r>
            <a:endParaRPr kumimoji="1" lang="en-US" altLang="ja-JP" dirty="0">
              <a:solidFill>
                <a:srgbClr val="C00000"/>
              </a:solidFill>
            </a:endParaRPr>
          </a:p>
          <a:p>
            <a:pPr algn="ctr"/>
            <a:r>
              <a:rPr lang="ja-JP" altLang="en-US" dirty="0">
                <a:solidFill>
                  <a:srgbClr val="C00000"/>
                </a:solidFill>
              </a:rPr>
              <a:t>（五炭糖）</a:t>
            </a:r>
            <a:endParaRPr kumimoji="1" lang="ja-JP" altLang="en-US" dirty="0">
              <a:solidFill>
                <a:srgbClr val="C00000"/>
              </a:solidFill>
            </a:endParaRPr>
          </a:p>
        </p:txBody>
      </p:sp>
      <p:cxnSp>
        <p:nvCxnSpPr>
          <p:cNvPr id="13" name="直線コネクタ 12"/>
          <p:cNvCxnSpPr/>
          <p:nvPr/>
        </p:nvCxnSpPr>
        <p:spPr>
          <a:xfrm flipV="1">
            <a:off x="3343275" y="3873223"/>
            <a:ext cx="623947" cy="15250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489510" y="2465524"/>
            <a:ext cx="646331" cy="369332"/>
          </a:xfrm>
          <a:prstGeom prst="rect">
            <a:avLst/>
          </a:prstGeom>
          <a:noFill/>
        </p:spPr>
        <p:txBody>
          <a:bodyPr wrap="none" rtlCol="0">
            <a:spAutoFit/>
          </a:bodyPr>
          <a:lstStyle/>
          <a:p>
            <a:r>
              <a:rPr kumimoji="1" lang="ja-JP" altLang="en-US" dirty="0">
                <a:solidFill>
                  <a:schemeClr val="accent3">
                    <a:lumMod val="75000"/>
                  </a:schemeClr>
                </a:solidFill>
              </a:rPr>
              <a:t>塩基</a:t>
            </a:r>
          </a:p>
        </p:txBody>
      </p:sp>
      <p:sp>
        <p:nvSpPr>
          <p:cNvPr id="17" name="テキスト ボックス 16"/>
          <p:cNvSpPr txBox="1"/>
          <p:nvPr/>
        </p:nvSpPr>
        <p:spPr>
          <a:xfrm>
            <a:off x="1081270" y="5425721"/>
            <a:ext cx="3019425" cy="1200329"/>
          </a:xfrm>
          <a:prstGeom prst="rect">
            <a:avLst/>
          </a:prstGeom>
          <a:noFill/>
        </p:spPr>
        <p:txBody>
          <a:bodyPr wrap="square" rtlCol="0">
            <a:spAutoFit/>
          </a:bodyPr>
          <a:lstStyle/>
          <a:p>
            <a:r>
              <a:rPr kumimoji="1" lang="en-US" altLang="ja-JP" dirty="0"/>
              <a:t>1’</a:t>
            </a:r>
            <a:r>
              <a:rPr kumimoji="1" lang="ja-JP" altLang="en-US" dirty="0"/>
              <a:t>～</a:t>
            </a:r>
            <a:r>
              <a:rPr kumimoji="1" lang="en-US" altLang="ja-JP" dirty="0"/>
              <a:t>5’</a:t>
            </a:r>
            <a:r>
              <a:rPr kumimoji="1" lang="ja-JP" altLang="en-US" dirty="0"/>
              <a:t>は炭素</a:t>
            </a:r>
            <a:endParaRPr kumimoji="1" lang="en-US" altLang="ja-JP" dirty="0"/>
          </a:p>
          <a:p>
            <a:r>
              <a:rPr lang="en-US" altLang="ja-JP" dirty="0"/>
              <a:t>3’</a:t>
            </a:r>
            <a:r>
              <a:rPr lang="ja-JP" altLang="en-US" dirty="0"/>
              <a:t>炭素は次の</a:t>
            </a:r>
            <a:r>
              <a:rPr lang="en-US" altLang="ja-JP" dirty="0"/>
              <a:t>DNA</a:t>
            </a:r>
            <a:r>
              <a:rPr lang="ja-JP" altLang="en-US" dirty="0"/>
              <a:t>の</a:t>
            </a:r>
            <a:r>
              <a:rPr lang="en-US" altLang="ja-JP" dirty="0"/>
              <a:t>5’</a:t>
            </a:r>
            <a:r>
              <a:rPr lang="ja-JP" altLang="en-US" dirty="0"/>
              <a:t>炭素に結合したリン酸に結合する</a:t>
            </a:r>
            <a:endParaRPr lang="en-US" altLang="ja-JP" dirty="0"/>
          </a:p>
          <a:p>
            <a:r>
              <a:rPr kumimoji="1" lang="ja-JP" altLang="en-US" dirty="0"/>
              <a:t>（ホスホジエステル結合）</a:t>
            </a:r>
          </a:p>
        </p:txBody>
      </p:sp>
      <p:sp>
        <p:nvSpPr>
          <p:cNvPr id="18" name="右大かっこ 17"/>
          <p:cNvSpPr/>
          <p:nvPr/>
        </p:nvSpPr>
        <p:spPr>
          <a:xfrm>
            <a:off x="6127420" y="2423637"/>
            <a:ext cx="185884" cy="152583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6332927" y="2822958"/>
            <a:ext cx="2488182" cy="830997"/>
          </a:xfrm>
          <a:prstGeom prst="rect">
            <a:avLst/>
          </a:prstGeom>
          <a:noFill/>
        </p:spPr>
        <p:txBody>
          <a:bodyPr wrap="none" rtlCol="0">
            <a:spAutoFit/>
          </a:bodyPr>
          <a:lstStyle/>
          <a:p>
            <a:pPr algn="ctr"/>
            <a:r>
              <a:rPr kumimoji="1" lang="ja-JP" altLang="en-US" sz="1600" dirty="0"/>
              <a:t>デオキシリボヌクレオチド</a:t>
            </a:r>
            <a:endParaRPr kumimoji="1" lang="en-US" altLang="ja-JP" sz="1600" dirty="0"/>
          </a:p>
          <a:p>
            <a:pPr algn="ctr"/>
            <a:r>
              <a:rPr lang="ja-JP" altLang="en-US" sz="1600" dirty="0"/>
              <a:t>↓</a:t>
            </a:r>
            <a:endParaRPr lang="en-US" altLang="ja-JP" sz="1600" dirty="0"/>
          </a:p>
          <a:p>
            <a:pPr algn="ctr"/>
            <a:r>
              <a:rPr kumimoji="1" lang="ja-JP" altLang="en-US" sz="1600" dirty="0"/>
              <a:t>これがつながったのが</a:t>
            </a:r>
            <a:r>
              <a:rPr kumimoji="1" lang="en-US" altLang="ja-JP" sz="1600" dirty="0"/>
              <a:t>DNA</a:t>
            </a:r>
            <a:endParaRPr kumimoji="1" lang="ja-JP" altLang="en-US" sz="1600" dirty="0"/>
          </a:p>
        </p:txBody>
      </p:sp>
      <p:sp>
        <p:nvSpPr>
          <p:cNvPr id="20" name="テキスト ボックス 19"/>
          <p:cNvSpPr txBox="1"/>
          <p:nvPr/>
        </p:nvSpPr>
        <p:spPr>
          <a:xfrm>
            <a:off x="5872711" y="1719292"/>
            <a:ext cx="2839303" cy="646331"/>
          </a:xfrm>
          <a:prstGeom prst="rect">
            <a:avLst/>
          </a:prstGeom>
          <a:noFill/>
        </p:spPr>
        <p:txBody>
          <a:bodyPr wrap="none" rtlCol="0">
            <a:spAutoFit/>
          </a:bodyPr>
          <a:lstStyle/>
          <a:p>
            <a:r>
              <a:rPr kumimoji="1" lang="ja-JP" altLang="en-US" dirty="0">
                <a:solidFill>
                  <a:schemeClr val="accent3">
                    <a:lumMod val="75000"/>
                  </a:schemeClr>
                </a:solidFill>
              </a:rPr>
              <a:t>塩基にはプリン塩基</a:t>
            </a:r>
            <a:r>
              <a:rPr kumimoji="1" lang="en-US" altLang="ja-JP" dirty="0">
                <a:solidFill>
                  <a:schemeClr val="accent3">
                    <a:lumMod val="75000"/>
                  </a:schemeClr>
                </a:solidFill>
              </a:rPr>
              <a:t>(A, G)</a:t>
            </a:r>
            <a:r>
              <a:rPr kumimoji="1" lang="ja-JP" altLang="en-US" dirty="0">
                <a:solidFill>
                  <a:schemeClr val="accent3">
                    <a:lumMod val="75000"/>
                  </a:schemeClr>
                </a:solidFill>
              </a:rPr>
              <a:t>と</a:t>
            </a:r>
            <a:endParaRPr kumimoji="1" lang="en-US" altLang="ja-JP" dirty="0">
              <a:solidFill>
                <a:schemeClr val="accent3">
                  <a:lumMod val="75000"/>
                </a:schemeClr>
              </a:solidFill>
            </a:endParaRPr>
          </a:p>
          <a:p>
            <a:r>
              <a:rPr lang="ja-JP" altLang="en-US" dirty="0">
                <a:solidFill>
                  <a:schemeClr val="accent3">
                    <a:lumMod val="75000"/>
                  </a:schemeClr>
                </a:solidFill>
              </a:rPr>
              <a:t>ピリミジン塩基</a:t>
            </a:r>
            <a:r>
              <a:rPr lang="en-US" altLang="ja-JP" dirty="0">
                <a:solidFill>
                  <a:schemeClr val="accent3">
                    <a:lumMod val="75000"/>
                  </a:schemeClr>
                </a:solidFill>
              </a:rPr>
              <a:t>(C, T)</a:t>
            </a:r>
            <a:r>
              <a:rPr lang="ja-JP" altLang="en-US" dirty="0">
                <a:solidFill>
                  <a:schemeClr val="accent3">
                    <a:lumMod val="75000"/>
                  </a:schemeClr>
                </a:solidFill>
              </a:rPr>
              <a:t>がある</a:t>
            </a:r>
            <a:endParaRPr kumimoji="1" lang="ja-JP" altLang="en-US" dirty="0">
              <a:solidFill>
                <a:schemeClr val="accent3">
                  <a:lumMod val="75000"/>
                </a:schemeClr>
              </a:solidFill>
            </a:endParaRPr>
          </a:p>
        </p:txBody>
      </p:sp>
      <p:sp>
        <p:nvSpPr>
          <p:cNvPr id="12" name="テキスト ボックス 11"/>
          <p:cNvSpPr txBox="1"/>
          <p:nvPr/>
        </p:nvSpPr>
        <p:spPr>
          <a:xfrm>
            <a:off x="4667408" y="3384590"/>
            <a:ext cx="1122423" cy="276999"/>
          </a:xfrm>
          <a:prstGeom prst="rect">
            <a:avLst/>
          </a:prstGeom>
          <a:noFill/>
        </p:spPr>
        <p:txBody>
          <a:bodyPr wrap="none" rtlCol="0">
            <a:spAutoFit/>
          </a:bodyPr>
          <a:lstStyle/>
          <a:p>
            <a:r>
              <a:rPr kumimoji="1" lang="ja-JP" altLang="en-US" sz="1200" b="1" dirty="0">
                <a:solidFill>
                  <a:srgbClr val="FF0000"/>
                </a:solidFill>
              </a:rPr>
              <a:t>グリコシド結合</a:t>
            </a:r>
          </a:p>
        </p:txBody>
      </p:sp>
      <p:sp>
        <p:nvSpPr>
          <p:cNvPr id="16" name="フリーフォーム 15"/>
          <p:cNvSpPr/>
          <p:nvPr/>
        </p:nvSpPr>
        <p:spPr>
          <a:xfrm>
            <a:off x="2009419" y="1472175"/>
            <a:ext cx="3499861" cy="1685373"/>
          </a:xfrm>
          <a:custGeom>
            <a:avLst/>
            <a:gdLst>
              <a:gd name="connsiteX0" fmla="*/ 114655 w 3503286"/>
              <a:gd name="connsiteY0" fmla="*/ 709049 h 1688038"/>
              <a:gd name="connsiteX1" fmla="*/ 181330 w 3503286"/>
              <a:gd name="connsiteY1" fmla="*/ 1290074 h 1688038"/>
              <a:gd name="connsiteX2" fmla="*/ 1972030 w 3503286"/>
              <a:gd name="connsiteY2" fmla="*/ 1680599 h 1688038"/>
              <a:gd name="connsiteX3" fmla="*/ 2257780 w 3503286"/>
              <a:gd name="connsiteY3" fmla="*/ 947174 h 1688038"/>
              <a:gd name="connsiteX4" fmla="*/ 3496030 w 3503286"/>
              <a:gd name="connsiteY4" fmla="*/ 813824 h 1688038"/>
              <a:gd name="connsiteX5" fmla="*/ 2667355 w 3503286"/>
              <a:gd name="connsiteY5" fmla="*/ 13724 h 1688038"/>
              <a:gd name="connsiteX6" fmla="*/ 657580 w 3503286"/>
              <a:gd name="connsiteY6" fmla="*/ 337574 h 1688038"/>
              <a:gd name="connsiteX7" fmla="*/ 114655 w 3503286"/>
              <a:gd name="connsiteY7" fmla="*/ 709049 h 1688038"/>
              <a:gd name="connsiteX0" fmla="*/ 114655 w 3499861"/>
              <a:gd name="connsiteY0" fmla="*/ 709049 h 1683497"/>
              <a:gd name="connsiteX1" fmla="*/ 181330 w 3499861"/>
              <a:gd name="connsiteY1" fmla="*/ 1290074 h 1683497"/>
              <a:gd name="connsiteX2" fmla="*/ 1972030 w 3499861"/>
              <a:gd name="connsiteY2" fmla="*/ 1680599 h 1683497"/>
              <a:gd name="connsiteX3" fmla="*/ 2381605 w 3499861"/>
              <a:gd name="connsiteY3" fmla="*/ 1090049 h 1683497"/>
              <a:gd name="connsiteX4" fmla="*/ 3496030 w 3499861"/>
              <a:gd name="connsiteY4" fmla="*/ 813824 h 1683497"/>
              <a:gd name="connsiteX5" fmla="*/ 2667355 w 3499861"/>
              <a:gd name="connsiteY5" fmla="*/ 13724 h 1683497"/>
              <a:gd name="connsiteX6" fmla="*/ 657580 w 3499861"/>
              <a:gd name="connsiteY6" fmla="*/ 337574 h 1683497"/>
              <a:gd name="connsiteX7" fmla="*/ 114655 w 3499861"/>
              <a:gd name="connsiteY7" fmla="*/ 709049 h 1683497"/>
              <a:gd name="connsiteX0" fmla="*/ 114655 w 3499861"/>
              <a:gd name="connsiteY0" fmla="*/ 709049 h 1686888"/>
              <a:gd name="connsiteX1" fmla="*/ 181330 w 3499861"/>
              <a:gd name="connsiteY1" fmla="*/ 1290074 h 1686888"/>
              <a:gd name="connsiteX2" fmla="*/ 1972030 w 3499861"/>
              <a:gd name="connsiteY2" fmla="*/ 1680599 h 1686888"/>
              <a:gd name="connsiteX3" fmla="*/ 2200631 w 3499861"/>
              <a:gd name="connsiteY3" fmla="*/ 1499625 h 1686888"/>
              <a:gd name="connsiteX4" fmla="*/ 2381605 w 3499861"/>
              <a:gd name="connsiteY4" fmla="*/ 1090049 h 1686888"/>
              <a:gd name="connsiteX5" fmla="*/ 3496030 w 3499861"/>
              <a:gd name="connsiteY5" fmla="*/ 813824 h 1686888"/>
              <a:gd name="connsiteX6" fmla="*/ 2667355 w 3499861"/>
              <a:gd name="connsiteY6" fmla="*/ 13724 h 1686888"/>
              <a:gd name="connsiteX7" fmla="*/ 657580 w 3499861"/>
              <a:gd name="connsiteY7" fmla="*/ 337574 h 1686888"/>
              <a:gd name="connsiteX8" fmla="*/ 114655 w 3499861"/>
              <a:gd name="connsiteY8" fmla="*/ 709049 h 1686888"/>
              <a:gd name="connsiteX0" fmla="*/ 114655 w 3499861"/>
              <a:gd name="connsiteY0" fmla="*/ 709049 h 1685373"/>
              <a:gd name="connsiteX1" fmla="*/ 181330 w 3499861"/>
              <a:gd name="connsiteY1" fmla="*/ 1290074 h 1685373"/>
              <a:gd name="connsiteX2" fmla="*/ 1972030 w 3499861"/>
              <a:gd name="connsiteY2" fmla="*/ 1680599 h 1685373"/>
              <a:gd name="connsiteX3" fmla="*/ 2029181 w 3499861"/>
              <a:gd name="connsiteY3" fmla="*/ 1480575 h 1685373"/>
              <a:gd name="connsiteX4" fmla="*/ 2381605 w 3499861"/>
              <a:gd name="connsiteY4" fmla="*/ 1090049 h 1685373"/>
              <a:gd name="connsiteX5" fmla="*/ 3496030 w 3499861"/>
              <a:gd name="connsiteY5" fmla="*/ 813824 h 1685373"/>
              <a:gd name="connsiteX6" fmla="*/ 2667355 w 3499861"/>
              <a:gd name="connsiteY6" fmla="*/ 13724 h 1685373"/>
              <a:gd name="connsiteX7" fmla="*/ 657580 w 3499861"/>
              <a:gd name="connsiteY7" fmla="*/ 337574 h 1685373"/>
              <a:gd name="connsiteX8" fmla="*/ 114655 w 3499861"/>
              <a:gd name="connsiteY8" fmla="*/ 709049 h 16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9861" h="1685373">
                <a:moveTo>
                  <a:pt x="114655" y="709049"/>
                </a:moveTo>
                <a:cubicBezTo>
                  <a:pt x="35280" y="867799"/>
                  <a:pt x="-128232" y="1128149"/>
                  <a:pt x="181330" y="1290074"/>
                </a:cubicBezTo>
                <a:cubicBezTo>
                  <a:pt x="490892" y="1451999"/>
                  <a:pt x="1664055" y="1648849"/>
                  <a:pt x="1972030" y="1680599"/>
                </a:cubicBezTo>
                <a:cubicBezTo>
                  <a:pt x="2280005" y="1712349"/>
                  <a:pt x="1960918" y="1579000"/>
                  <a:pt x="2029181" y="1480575"/>
                </a:cubicBezTo>
                <a:cubicBezTo>
                  <a:pt x="2097444" y="1382150"/>
                  <a:pt x="2137130" y="1201174"/>
                  <a:pt x="2381605" y="1090049"/>
                </a:cubicBezTo>
                <a:cubicBezTo>
                  <a:pt x="2626080" y="978924"/>
                  <a:pt x="3448405" y="993211"/>
                  <a:pt x="3496030" y="813824"/>
                </a:cubicBezTo>
                <a:cubicBezTo>
                  <a:pt x="3543655" y="634437"/>
                  <a:pt x="3140430" y="93099"/>
                  <a:pt x="2667355" y="13724"/>
                </a:cubicBezTo>
                <a:cubicBezTo>
                  <a:pt x="2194280" y="-65651"/>
                  <a:pt x="1078267" y="220099"/>
                  <a:pt x="657580" y="337574"/>
                </a:cubicBezTo>
                <a:cubicBezTo>
                  <a:pt x="236893" y="455049"/>
                  <a:pt x="194030" y="550299"/>
                  <a:pt x="114655" y="70904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975740" y="3584697"/>
            <a:ext cx="4416590" cy="2873315"/>
          </a:xfrm>
          <a:custGeom>
            <a:avLst/>
            <a:gdLst>
              <a:gd name="connsiteX0" fmla="*/ 472310 w 4416590"/>
              <a:gd name="connsiteY0" fmla="*/ 653928 h 2873315"/>
              <a:gd name="connsiteX1" fmla="*/ 1196210 w 4416590"/>
              <a:gd name="connsiteY1" fmla="*/ 663453 h 2873315"/>
              <a:gd name="connsiteX2" fmla="*/ 1758185 w 4416590"/>
              <a:gd name="connsiteY2" fmla="*/ 530103 h 2873315"/>
              <a:gd name="connsiteX3" fmla="*/ 1843910 w 4416590"/>
              <a:gd name="connsiteY3" fmla="*/ 53853 h 2873315"/>
              <a:gd name="connsiteX4" fmla="*/ 2739260 w 4416590"/>
              <a:gd name="connsiteY4" fmla="*/ 72903 h 2873315"/>
              <a:gd name="connsiteX5" fmla="*/ 3701285 w 4416590"/>
              <a:gd name="connsiteY5" fmla="*/ 606303 h 2873315"/>
              <a:gd name="connsiteX6" fmla="*/ 4415660 w 4416590"/>
              <a:gd name="connsiteY6" fmla="*/ 1130178 h 2873315"/>
              <a:gd name="connsiteX7" fmla="*/ 3787010 w 4416590"/>
              <a:gd name="connsiteY7" fmla="*/ 2787528 h 2873315"/>
              <a:gd name="connsiteX8" fmla="*/ 1443860 w 4416590"/>
              <a:gd name="connsiteY8" fmla="*/ 2558928 h 2873315"/>
              <a:gd name="connsiteX9" fmla="*/ 1005710 w 4416590"/>
              <a:gd name="connsiteY9" fmla="*/ 1892178 h 2873315"/>
              <a:gd name="connsiteX10" fmla="*/ 100835 w 4416590"/>
              <a:gd name="connsiteY10" fmla="*/ 1758828 h 2873315"/>
              <a:gd name="connsiteX11" fmla="*/ 72260 w 4416590"/>
              <a:gd name="connsiteY11" fmla="*/ 768228 h 2873315"/>
              <a:gd name="connsiteX12" fmla="*/ 548510 w 4416590"/>
              <a:gd name="connsiteY12" fmla="*/ 663453 h 287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6590" h="2873315">
                <a:moveTo>
                  <a:pt x="472310" y="653928"/>
                </a:moveTo>
                <a:cubicBezTo>
                  <a:pt x="727104" y="669009"/>
                  <a:pt x="981898" y="684091"/>
                  <a:pt x="1196210" y="663453"/>
                </a:cubicBezTo>
                <a:cubicBezTo>
                  <a:pt x="1410523" y="642815"/>
                  <a:pt x="1650235" y="631703"/>
                  <a:pt x="1758185" y="530103"/>
                </a:cubicBezTo>
                <a:cubicBezTo>
                  <a:pt x="1866135" y="428503"/>
                  <a:pt x="1680398" y="130053"/>
                  <a:pt x="1843910" y="53853"/>
                </a:cubicBezTo>
                <a:cubicBezTo>
                  <a:pt x="2007422" y="-22347"/>
                  <a:pt x="2429698" y="-19172"/>
                  <a:pt x="2739260" y="72903"/>
                </a:cubicBezTo>
                <a:cubicBezTo>
                  <a:pt x="3048822" y="164978"/>
                  <a:pt x="3421885" y="430091"/>
                  <a:pt x="3701285" y="606303"/>
                </a:cubicBezTo>
                <a:cubicBezTo>
                  <a:pt x="3980685" y="782515"/>
                  <a:pt x="4401373" y="766641"/>
                  <a:pt x="4415660" y="1130178"/>
                </a:cubicBezTo>
                <a:cubicBezTo>
                  <a:pt x="4429947" y="1493715"/>
                  <a:pt x="4282310" y="2549403"/>
                  <a:pt x="3787010" y="2787528"/>
                </a:cubicBezTo>
                <a:cubicBezTo>
                  <a:pt x="3291710" y="3025653"/>
                  <a:pt x="1907410" y="2708153"/>
                  <a:pt x="1443860" y="2558928"/>
                </a:cubicBezTo>
                <a:cubicBezTo>
                  <a:pt x="980310" y="2409703"/>
                  <a:pt x="1229547" y="2025528"/>
                  <a:pt x="1005710" y="1892178"/>
                </a:cubicBezTo>
                <a:cubicBezTo>
                  <a:pt x="781873" y="1758828"/>
                  <a:pt x="256410" y="1946153"/>
                  <a:pt x="100835" y="1758828"/>
                </a:cubicBezTo>
                <a:cubicBezTo>
                  <a:pt x="-54740" y="1571503"/>
                  <a:pt x="-2352" y="950790"/>
                  <a:pt x="72260" y="768228"/>
                </a:cubicBezTo>
                <a:cubicBezTo>
                  <a:pt x="146872" y="585666"/>
                  <a:pt x="347691" y="624559"/>
                  <a:pt x="548510" y="66345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7218296" y="383720"/>
            <a:ext cx="1447832" cy="707886"/>
          </a:xfrm>
          <a:prstGeom prst="rect">
            <a:avLst/>
          </a:prstGeom>
          <a:noFill/>
        </p:spPr>
        <p:txBody>
          <a:bodyPr wrap="none" rtlCol="0">
            <a:spAutoFit/>
          </a:bodyPr>
          <a:lstStyle/>
          <a:p>
            <a:r>
              <a:rPr lang="ja-JP" altLang="en-US" sz="2000" dirty="0"/>
              <a:t>教科書</a:t>
            </a:r>
            <a:r>
              <a:rPr lang="en-US" altLang="ja-JP" sz="2000" dirty="0"/>
              <a:t>p.45</a:t>
            </a:r>
          </a:p>
          <a:p>
            <a:r>
              <a:rPr kumimoji="1" lang="ja-JP" altLang="en-US" sz="2000" dirty="0"/>
              <a:t>プリント</a:t>
            </a:r>
            <a:r>
              <a:rPr kumimoji="1" lang="en-US" altLang="ja-JP" sz="2000" dirty="0"/>
              <a:t>p.11</a:t>
            </a:r>
            <a:endParaRPr kumimoji="1" lang="ja-JP" altLang="en-US" sz="2000" dirty="0"/>
          </a:p>
        </p:txBody>
      </p:sp>
      <p:pic>
        <p:nvPicPr>
          <p:cNvPr id="23"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64763" y="4943850"/>
            <a:ext cx="2523700" cy="151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7181279" y="6319469"/>
            <a:ext cx="1199367" cy="553998"/>
          </a:xfrm>
          <a:prstGeom prst="rect">
            <a:avLst/>
          </a:prstGeom>
          <a:noFill/>
        </p:spPr>
        <p:txBody>
          <a:bodyPr wrap="none" rtlCol="0">
            <a:spAutoFit/>
          </a:bodyPr>
          <a:lstStyle/>
          <a:p>
            <a:r>
              <a:rPr kumimoji="1" lang="en-US" altLang="ja-JP" sz="1600" dirty="0"/>
              <a:t>RNA</a:t>
            </a:r>
            <a:r>
              <a:rPr kumimoji="1" lang="ja-JP" altLang="en-US" sz="1600" dirty="0"/>
              <a:t>　　</a:t>
            </a:r>
            <a:r>
              <a:rPr kumimoji="1" lang="en-US" altLang="ja-JP" sz="1600" dirty="0"/>
              <a:t>DNA</a:t>
            </a:r>
            <a:endParaRPr kumimoji="1" lang="en-US" altLang="ja-JP" sz="1400" dirty="0"/>
          </a:p>
          <a:p>
            <a:r>
              <a:rPr kumimoji="1" lang="ja-JP" altLang="en-US" sz="1400" dirty="0"/>
              <a:t>教科書</a:t>
            </a:r>
            <a:r>
              <a:rPr kumimoji="1" lang="en-US" altLang="ja-JP" sz="1400" dirty="0"/>
              <a:t>p.45</a:t>
            </a:r>
            <a:endParaRPr kumimoji="1" lang="ja-JP" altLang="en-US" sz="1400" dirty="0"/>
          </a:p>
        </p:txBody>
      </p:sp>
      <p:sp>
        <p:nvSpPr>
          <p:cNvPr id="26" name="角丸四角形 25"/>
          <p:cNvSpPr/>
          <p:nvPr/>
        </p:nvSpPr>
        <p:spPr>
          <a:xfrm>
            <a:off x="4257675" y="2495550"/>
            <a:ext cx="1095375" cy="861775"/>
          </a:xfrm>
          <a:prstGeom prst="roundRect">
            <a:avLst/>
          </a:pr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3981553" y="3367910"/>
            <a:ext cx="721036" cy="572091"/>
          </a:xfrm>
          <a:prstGeom prst="round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486346" y="3288364"/>
            <a:ext cx="510444" cy="497855"/>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602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kumimoji="1" lang="en-US" altLang="ja-JP" dirty="0"/>
              <a:t>DNA</a:t>
            </a:r>
            <a:r>
              <a:rPr kumimoji="1" lang="ja-JP" altLang="en-US" dirty="0"/>
              <a:t>の二重らせん構造</a:t>
            </a:r>
          </a:p>
        </p:txBody>
      </p:sp>
      <p:pic>
        <p:nvPicPr>
          <p:cNvPr id="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67225" y="2554294"/>
            <a:ext cx="2810969" cy="346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285051" y="4733925"/>
            <a:ext cx="696024" cy="369332"/>
          </a:xfrm>
          <a:prstGeom prst="rect">
            <a:avLst/>
          </a:prstGeom>
          <a:noFill/>
        </p:spPr>
        <p:txBody>
          <a:bodyPr wrap="none" rtlCol="0">
            <a:spAutoFit/>
          </a:bodyPr>
          <a:lstStyle/>
          <a:p>
            <a:r>
              <a:rPr kumimoji="1" lang="ja-JP" altLang="en-US" dirty="0"/>
              <a:t>図１</a:t>
            </a:r>
            <a:r>
              <a:rPr kumimoji="1" lang="en-US" altLang="ja-JP" dirty="0"/>
              <a:t>C</a:t>
            </a:r>
            <a:endParaRPr kumimoji="1" lang="ja-JP" altLang="en-US" dirty="0"/>
          </a:p>
        </p:txBody>
      </p:sp>
      <p:sp>
        <p:nvSpPr>
          <p:cNvPr id="3" name="テキスト ボックス 2"/>
          <p:cNvSpPr txBox="1"/>
          <p:nvPr/>
        </p:nvSpPr>
        <p:spPr>
          <a:xfrm>
            <a:off x="4155256" y="1488042"/>
            <a:ext cx="4820550" cy="707886"/>
          </a:xfrm>
          <a:prstGeom prst="rect">
            <a:avLst/>
          </a:prstGeom>
          <a:solidFill>
            <a:schemeClr val="accent3">
              <a:lumMod val="20000"/>
              <a:lumOff val="80000"/>
            </a:schemeClr>
          </a:solidFill>
        </p:spPr>
        <p:txBody>
          <a:bodyPr wrap="none" rtlCol="0">
            <a:spAutoFit/>
          </a:bodyPr>
          <a:lstStyle/>
          <a:p>
            <a:r>
              <a:rPr kumimoji="1" lang="en-US" altLang="ja-JP" sz="2000" dirty="0"/>
              <a:t>DNA</a:t>
            </a:r>
            <a:r>
              <a:rPr kumimoji="1" lang="ja-JP" altLang="en-US" sz="2000" dirty="0"/>
              <a:t>は</a:t>
            </a:r>
            <a:r>
              <a:rPr lang="ja-JP" altLang="en-US" sz="2000" dirty="0">
                <a:solidFill>
                  <a:srgbClr val="FF0000"/>
                </a:solidFill>
              </a:rPr>
              <a:t>相補的結合</a:t>
            </a:r>
            <a:r>
              <a:rPr kumimoji="1" lang="ja-JP" altLang="en-US" sz="2000" dirty="0"/>
              <a:t>により</a:t>
            </a:r>
            <a:r>
              <a:rPr kumimoji="1" lang="en-US" altLang="ja-JP" sz="2000" dirty="0"/>
              <a:t>2</a:t>
            </a:r>
            <a:r>
              <a:rPr kumimoji="1" lang="ja-JP" altLang="en-US" sz="2000" dirty="0"/>
              <a:t>本鎖となっている</a:t>
            </a:r>
            <a:endParaRPr kumimoji="1" lang="en-US" altLang="ja-JP" sz="2000" dirty="0"/>
          </a:p>
          <a:p>
            <a:r>
              <a:rPr kumimoji="1" lang="ja-JP" altLang="en-US" sz="2000" dirty="0"/>
              <a:t>→二重らせん</a:t>
            </a:r>
            <a:r>
              <a:rPr lang="ja-JP" altLang="en-US" sz="2000" dirty="0"/>
              <a:t>を形成</a:t>
            </a:r>
            <a:endParaRPr kumimoji="1" lang="en-US" altLang="ja-JP" sz="2000" dirty="0"/>
          </a:p>
        </p:txBody>
      </p:sp>
      <p:grpSp>
        <p:nvGrpSpPr>
          <p:cNvPr id="8" name="グループ化 7"/>
          <p:cNvGrpSpPr/>
          <p:nvPr/>
        </p:nvGrpSpPr>
        <p:grpSpPr>
          <a:xfrm>
            <a:off x="981075" y="1247775"/>
            <a:ext cx="2833257" cy="5543550"/>
            <a:chOff x="981075" y="1247775"/>
            <a:chExt cx="2833257" cy="5543550"/>
          </a:xfrm>
        </p:grpSpPr>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00150" y="1247775"/>
              <a:ext cx="2614182"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981075" y="4286250"/>
              <a:ext cx="752475"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7278194" y="3388757"/>
            <a:ext cx="1760418" cy="369332"/>
          </a:xfrm>
          <a:prstGeom prst="rect">
            <a:avLst/>
          </a:prstGeom>
          <a:noFill/>
        </p:spPr>
        <p:txBody>
          <a:bodyPr wrap="none" rtlCol="0">
            <a:spAutoFit/>
          </a:bodyPr>
          <a:lstStyle/>
          <a:p>
            <a:r>
              <a:rPr lang="en-US" altLang="ja-JP" dirty="0"/>
              <a:t>A</a:t>
            </a:r>
            <a:r>
              <a:rPr lang="ja-JP" altLang="en-US" dirty="0"/>
              <a:t>と</a:t>
            </a:r>
            <a:r>
              <a:rPr lang="en-US" altLang="ja-JP" dirty="0"/>
              <a:t>T</a:t>
            </a:r>
            <a:r>
              <a:rPr lang="ja-JP" altLang="en-US" dirty="0"/>
              <a:t>が水素結合</a:t>
            </a:r>
          </a:p>
        </p:txBody>
      </p:sp>
      <p:sp>
        <p:nvSpPr>
          <p:cNvPr id="10" name="テキスト ボックス 9"/>
          <p:cNvSpPr txBox="1"/>
          <p:nvPr/>
        </p:nvSpPr>
        <p:spPr>
          <a:xfrm>
            <a:off x="7278194" y="4979432"/>
            <a:ext cx="1784463" cy="369332"/>
          </a:xfrm>
          <a:prstGeom prst="rect">
            <a:avLst/>
          </a:prstGeom>
          <a:noFill/>
        </p:spPr>
        <p:txBody>
          <a:bodyPr wrap="none" rtlCol="0">
            <a:spAutoFit/>
          </a:bodyPr>
          <a:lstStyle/>
          <a:p>
            <a:r>
              <a:rPr lang="en-US" altLang="ja-JP" dirty="0"/>
              <a:t>G</a:t>
            </a:r>
            <a:r>
              <a:rPr lang="ja-JP" altLang="en-US" dirty="0"/>
              <a:t>と</a:t>
            </a:r>
            <a:r>
              <a:rPr lang="en-US" altLang="ja-JP" dirty="0"/>
              <a:t>C</a:t>
            </a:r>
            <a:r>
              <a:rPr lang="ja-JP" altLang="en-US" dirty="0"/>
              <a:t>が水素結合</a:t>
            </a:r>
          </a:p>
        </p:txBody>
      </p:sp>
      <p:sp>
        <p:nvSpPr>
          <p:cNvPr id="11" name="テキスト ボックス 10"/>
          <p:cNvSpPr txBox="1"/>
          <p:nvPr/>
        </p:nvSpPr>
        <p:spPr>
          <a:xfrm>
            <a:off x="5277835" y="2278022"/>
            <a:ext cx="1467068" cy="400110"/>
          </a:xfrm>
          <a:prstGeom prst="rect">
            <a:avLst/>
          </a:prstGeom>
          <a:solidFill>
            <a:srgbClr val="C00000"/>
          </a:solidFill>
        </p:spPr>
        <p:txBody>
          <a:bodyPr wrap="none" rtlCol="0">
            <a:spAutoFit/>
          </a:bodyPr>
          <a:lstStyle/>
          <a:p>
            <a:r>
              <a:rPr kumimoji="1" lang="ja-JP" altLang="en-US" sz="2000" dirty="0">
                <a:solidFill>
                  <a:schemeClr val="bg1"/>
                </a:solidFill>
              </a:rPr>
              <a:t>相補的結合</a:t>
            </a:r>
          </a:p>
        </p:txBody>
      </p:sp>
      <p:cxnSp>
        <p:nvCxnSpPr>
          <p:cNvPr id="13" name="直線コネクタ 12"/>
          <p:cNvCxnSpPr/>
          <p:nvPr/>
        </p:nvCxnSpPr>
        <p:spPr>
          <a:xfrm>
            <a:off x="5400675" y="2668606"/>
            <a:ext cx="0" cy="108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619875" y="2668606"/>
            <a:ext cx="0" cy="108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052663" y="5942240"/>
            <a:ext cx="715260" cy="369332"/>
          </a:xfrm>
          <a:prstGeom prst="rect">
            <a:avLst/>
          </a:prstGeom>
          <a:noFill/>
        </p:spPr>
        <p:txBody>
          <a:bodyPr wrap="none" rtlCol="0">
            <a:spAutoFit/>
          </a:bodyPr>
          <a:lstStyle/>
          <a:p>
            <a:r>
              <a:rPr kumimoji="1" lang="ja-JP" altLang="en-US" dirty="0"/>
              <a:t>図１</a:t>
            </a:r>
            <a:r>
              <a:rPr kumimoji="1" lang="en-US" altLang="ja-JP" dirty="0"/>
              <a:t>D</a:t>
            </a:r>
            <a:endParaRPr kumimoji="1" lang="ja-JP" altLang="en-US" dirty="0"/>
          </a:p>
        </p:txBody>
      </p:sp>
      <p:sp>
        <p:nvSpPr>
          <p:cNvPr id="16" name="L 字 15"/>
          <p:cNvSpPr/>
          <p:nvPr/>
        </p:nvSpPr>
        <p:spPr>
          <a:xfrm flipH="1" flipV="1">
            <a:off x="5052662" y="3088835"/>
            <a:ext cx="919508" cy="806890"/>
          </a:xfrm>
          <a:prstGeom prst="corner">
            <a:avLst>
              <a:gd name="adj1" fmla="val 50000"/>
              <a:gd name="adj2" fmla="val 81873"/>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L 字 16"/>
          <p:cNvSpPr/>
          <p:nvPr/>
        </p:nvSpPr>
        <p:spPr>
          <a:xfrm flipV="1">
            <a:off x="6294762" y="2954404"/>
            <a:ext cx="782313" cy="806890"/>
          </a:xfrm>
          <a:prstGeom prst="corner">
            <a:avLst>
              <a:gd name="adj1" fmla="val 50000"/>
              <a:gd name="adj2" fmla="val 70068"/>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72624" y="3146528"/>
            <a:ext cx="838691" cy="307777"/>
          </a:xfrm>
          <a:prstGeom prst="rect">
            <a:avLst/>
          </a:prstGeom>
          <a:noFill/>
        </p:spPr>
        <p:txBody>
          <a:bodyPr wrap="none" rtlCol="0">
            <a:spAutoFit/>
          </a:bodyPr>
          <a:lstStyle/>
          <a:p>
            <a:r>
              <a:rPr kumimoji="1" lang="ja-JP" altLang="en-US" sz="1400" dirty="0"/>
              <a:t>アデニン</a:t>
            </a:r>
          </a:p>
        </p:txBody>
      </p:sp>
      <p:sp>
        <p:nvSpPr>
          <p:cNvPr id="19" name="テキスト ボックス 18"/>
          <p:cNvSpPr txBox="1"/>
          <p:nvPr/>
        </p:nvSpPr>
        <p:spPr>
          <a:xfrm>
            <a:off x="7071962" y="3016606"/>
            <a:ext cx="631904" cy="307777"/>
          </a:xfrm>
          <a:prstGeom prst="rect">
            <a:avLst/>
          </a:prstGeom>
          <a:noFill/>
        </p:spPr>
        <p:txBody>
          <a:bodyPr wrap="none" rtlCol="0">
            <a:spAutoFit/>
          </a:bodyPr>
          <a:lstStyle/>
          <a:p>
            <a:r>
              <a:rPr kumimoji="1" lang="ja-JP" altLang="en-US" sz="1400" dirty="0"/>
              <a:t>チミン</a:t>
            </a:r>
          </a:p>
        </p:txBody>
      </p:sp>
      <p:sp>
        <p:nvSpPr>
          <p:cNvPr id="20" name="L 字 19"/>
          <p:cNvSpPr/>
          <p:nvPr/>
        </p:nvSpPr>
        <p:spPr>
          <a:xfrm flipH="1" flipV="1">
            <a:off x="5052662" y="4699812"/>
            <a:ext cx="919508" cy="881838"/>
          </a:xfrm>
          <a:prstGeom prst="corner">
            <a:avLst>
              <a:gd name="adj1" fmla="val 50000"/>
              <a:gd name="adj2" fmla="val 69992"/>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272624" y="4846325"/>
            <a:ext cx="833883" cy="307777"/>
          </a:xfrm>
          <a:prstGeom prst="rect">
            <a:avLst/>
          </a:prstGeom>
          <a:noFill/>
        </p:spPr>
        <p:txBody>
          <a:bodyPr wrap="none" rtlCol="0">
            <a:spAutoFit/>
          </a:bodyPr>
          <a:lstStyle/>
          <a:p>
            <a:r>
              <a:rPr kumimoji="1" lang="ja-JP" altLang="en-US" sz="1400" dirty="0"/>
              <a:t>グアニン</a:t>
            </a:r>
          </a:p>
        </p:txBody>
      </p:sp>
      <p:sp>
        <p:nvSpPr>
          <p:cNvPr id="22" name="テキスト ボックス 21"/>
          <p:cNvSpPr txBox="1"/>
          <p:nvPr/>
        </p:nvSpPr>
        <p:spPr>
          <a:xfrm>
            <a:off x="6970972" y="4638331"/>
            <a:ext cx="780983" cy="307777"/>
          </a:xfrm>
          <a:prstGeom prst="rect">
            <a:avLst/>
          </a:prstGeom>
          <a:noFill/>
        </p:spPr>
        <p:txBody>
          <a:bodyPr wrap="none" rtlCol="0">
            <a:spAutoFit/>
          </a:bodyPr>
          <a:lstStyle/>
          <a:p>
            <a:r>
              <a:rPr kumimoji="1" lang="ja-JP" altLang="en-US" sz="1400" dirty="0"/>
              <a:t>シトシン</a:t>
            </a:r>
          </a:p>
        </p:txBody>
      </p:sp>
      <p:sp>
        <p:nvSpPr>
          <p:cNvPr id="23" name="L 字 22"/>
          <p:cNvSpPr/>
          <p:nvPr/>
        </p:nvSpPr>
        <p:spPr>
          <a:xfrm flipV="1">
            <a:off x="6214185" y="4575987"/>
            <a:ext cx="782313" cy="772777"/>
          </a:xfrm>
          <a:prstGeom prst="corner">
            <a:avLst>
              <a:gd name="adj1" fmla="val 50000"/>
              <a:gd name="adj2" fmla="val 76231"/>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7423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細胞の構造</a:t>
            </a:r>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52672" y="1340768"/>
            <a:ext cx="5291078" cy="486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553551" y="5895658"/>
            <a:ext cx="598241" cy="369332"/>
          </a:xfrm>
          <a:prstGeom prst="rect">
            <a:avLst/>
          </a:prstGeom>
          <a:noFill/>
        </p:spPr>
        <p:txBody>
          <a:bodyPr wrap="none" rtlCol="0">
            <a:spAutoFit/>
          </a:bodyPr>
          <a:lstStyle/>
          <a:p>
            <a:r>
              <a:rPr kumimoji="1" lang="en-US" altLang="ja-JP" dirty="0"/>
              <a:t>p.15</a:t>
            </a:r>
            <a:endParaRPr kumimoji="1" lang="ja-JP" altLang="en-US" dirty="0"/>
          </a:p>
        </p:txBody>
      </p:sp>
      <p:sp>
        <p:nvSpPr>
          <p:cNvPr id="4" name="フリーフォーム 3"/>
          <p:cNvSpPr/>
          <p:nvPr/>
        </p:nvSpPr>
        <p:spPr>
          <a:xfrm>
            <a:off x="3362751" y="3146041"/>
            <a:ext cx="3896953" cy="2671386"/>
          </a:xfrm>
          <a:custGeom>
            <a:avLst/>
            <a:gdLst>
              <a:gd name="connsiteX0" fmla="*/ 1916820 w 4033445"/>
              <a:gd name="connsiteY0" fmla="*/ 37172 h 2748907"/>
              <a:gd name="connsiteX1" fmla="*/ 77135 w 4033445"/>
              <a:gd name="connsiteY1" fmla="*/ 1060429 h 2748907"/>
              <a:gd name="connsiteX2" fmla="*/ 469020 w 4033445"/>
              <a:gd name="connsiteY2" fmla="*/ 1822429 h 2748907"/>
              <a:gd name="connsiteX3" fmla="*/ 1601135 w 4033445"/>
              <a:gd name="connsiteY3" fmla="*/ 1702686 h 2748907"/>
              <a:gd name="connsiteX4" fmla="*/ 1895049 w 4033445"/>
              <a:gd name="connsiteY4" fmla="*/ 2595314 h 2748907"/>
              <a:gd name="connsiteX5" fmla="*/ 3930678 w 4033445"/>
              <a:gd name="connsiteY5" fmla="*/ 2562657 h 2748907"/>
              <a:gd name="connsiteX6" fmla="*/ 3614992 w 4033445"/>
              <a:gd name="connsiteY6" fmla="*/ 766514 h 2748907"/>
              <a:gd name="connsiteX7" fmla="*/ 2602620 w 4033445"/>
              <a:gd name="connsiteY7" fmla="*/ 701200 h 2748907"/>
              <a:gd name="connsiteX8" fmla="*/ 2526420 w 4033445"/>
              <a:gd name="connsiteY8" fmla="*/ 320200 h 2748907"/>
              <a:gd name="connsiteX9" fmla="*/ 1982135 w 4033445"/>
              <a:gd name="connsiteY9" fmla="*/ 233114 h 2748907"/>
              <a:gd name="connsiteX10" fmla="*/ 1916820 w 4033445"/>
              <a:gd name="connsiteY10" fmla="*/ 37172 h 2748907"/>
              <a:gd name="connsiteX0" fmla="*/ 1916820 w 4033445"/>
              <a:gd name="connsiteY0" fmla="*/ 37172 h 2748907"/>
              <a:gd name="connsiteX1" fmla="*/ 77135 w 4033445"/>
              <a:gd name="connsiteY1" fmla="*/ 1060429 h 2748907"/>
              <a:gd name="connsiteX2" fmla="*/ 469020 w 4033445"/>
              <a:gd name="connsiteY2" fmla="*/ 1822429 h 2748907"/>
              <a:gd name="connsiteX3" fmla="*/ 1601135 w 4033445"/>
              <a:gd name="connsiteY3" fmla="*/ 1702686 h 2748907"/>
              <a:gd name="connsiteX4" fmla="*/ 1895049 w 4033445"/>
              <a:gd name="connsiteY4" fmla="*/ 2595314 h 2748907"/>
              <a:gd name="connsiteX5" fmla="*/ 3930678 w 4033445"/>
              <a:gd name="connsiteY5" fmla="*/ 2562657 h 2748907"/>
              <a:gd name="connsiteX6" fmla="*/ 3614992 w 4033445"/>
              <a:gd name="connsiteY6" fmla="*/ 766514 h 2748907"/>
              <a:gd name="connsiteX7" fmla="*/ 2602620 w 4033445"/>
              <a:gd name="connsiteY7" fmla="*/ 701200 h 2748907"/>
              <a:gd name="connsiteX8" fmla="*/ 2526420 w 4033445"/>
              <a:gd name="connsiteY8" fmla="*/ 320200 h 2748907"/>
              <a:gd name="connsiteX9" fmla="*/ 1982135 w 4033445"/>
              <a:gd name="connsiteY9" fmla="*/ 233114 h 2748907"/>
              <a:gd name="connsiteX10" fmla="*/ 1916820 w 4033445"/>
              <a:gd name="connsiteY10" fmla="*/ 37172 h 2748907"/>
              <a:gd name="connsiteX0" fmla="*/ 1916820 w 4033445"/>
              <a:gd name="connsiteY0" fmla="*/ 3060 h 2714795"/>
              <a:gd name="connsiteX1" fmla="*/ 77135 w 4033445"/>
              <a:gd name="connsiteY1" fmla="*/ 1026317 h 2714795"/>
              <a:gd name="connsiteX2" fmla="*/ 469020 w 4033445"/>
              <a:gd name="connsiteY2" fmla="*/ 1788317 h 2714795"/>
              <a:gd name="connsiteX3" fmla="*/ 1601135 w 4033445"/>
              <a:gd name="connsiteY3" fmla="*/ 1668574 h 2714795"/>
              <a:gd name="connsiteX4" fmla="*/ 1895049 w 4033445"/>
              <a:gd name="connsiteY4" fmla="*/ 2561202 h 2714795"/>
              <a:gd name="connsiteX5" fmla="*/ 3930678 w 4033445"/>
              <a:gd name="connsiteY5" fmla="*/ 2528545 h 2714795"/>
              <a:gd name="connsiteX6" fmla="*/ 3614992 w 4033445"/>
              <a:gd name="connsiteY6" fmla="*/ 732402 h 2714795"/>
              <a:gd name="connsiteX7" fmla="*/ 2602620 w 4033445"/>
              <a:gd name="connsiteY7" fmla="*/ 667088 h 2714795"/>
              <a:gd name="connsiteX8" fmla="*/ 2526420 w 4033445"/>
              <a:gd name="connsiteY8" fmla="*/ 286088 h 2714795"/>
              <a:gd name="connsiteX9" fmla="*/ 1982135 w 4033445"/>
              <a:gd name="connsiteY9" fmla="*/ 199002 h 2714795"/>
              <a:gd name="connsiteX10" fmla="*/ 1916820 w 4033445"/>
              <a:gd name="connsiteY10" fmla="*/ 3060 h 2714795"/>
              <a:gd name="connsiteX0" fmla="*/ 1916820 w 4033445"/>
              <a:gd name="connsiteY0" fmla="*/ 29558 h 2741293"/>
              <a:gd name="connsiteX1" fmla="*/ 77135 w 4033445"/>
              <a:gd name="connsiteY1" fmla="*/ 1052815 h 2741293"/>
              <a:gd name="connsiteX2" fmla="*/ 469020 w 4033445"/>
              <a:gd name="connsiteY2" fmla="*/ 1814815 h 2741293"/>
              <a:gd name="connsiteX3" fmla="*/ 1601135 w 4033445"/>
              <a:gd name="connsiteY3" fmla="*/ 1695072 h 2741293"/>
              <a:gd name="connsiteX4" fmla="*/ 1895049 w 4033445"/>
              <a:gd name="connsiteY4" fmla="*/ 2587700 h 2741293"/>
              <a:gd name="connsiteX5" fmla="*/ 3930678 w 4033445"/>
              <a:gd name="connsiteY5" fmla="*/ 2555043 h 2741293"/>
              <a:gd name="connsiteX6" fmla="*/ 3614992 w 4033445"/>
              <a:gd name="connsiteY6" fmla="*/ 758900 h 2741293"/>
              <a:gd name="connsiteX7" fmla="*/ 2602620 w 4033445"/>
              <a:gd name="connsiteY7" fmla="*/ 693586 h 2741293"/>
              <a:gd name="connsiteX8" fmla="*/ 2526420 w 4033445"/>
              <a:gd name="connsiteY8" fmla="*/ 312586 h 2741293"/>
              <a:gd name="connsiteX9" fmla="*/ 1916820 w 4033445"/>
              <a:gd name="connsiteY9" fmla="*/ 29558 h 2741293"/>
              <a:gd name="connsiteX0" fmla="*/ 1916820 w 4033445"/>
              <a:gd name="connsiteY0" fmla="*/ 32587 h 2744322"/>
              <a:gd name="connsiteX1" fmla="*/ 77135 w 4033445"/>
              <a:gd name="connsiteY1" fmla="*/ 1055844 h 2744322"/>
              <a:gd name="connsiteX2" fmla="*/ 469020 w 4033445"/>
              <a:gd name="connsiteY2" fmla="*/ 1817844 h 2744322"/>
              <a:gd name="connsiteX3" fmla="*/ 1601135 w 4033445"/>
              <a:gd name="connsiteY3" fmla="*/ 1698101 h 2744322"/>
              <a:gd name="connsiteX4" fmla="*/ 1895049 w 4033445"/>
              <a:gd name="connsiteY4" fmla="*/ 2590729 h 2744322"/>
              <a:gd name="connsiteX5" fmla="*/ 3930678 w 4033445"/>
              <a:gd name="connsiteY5" fmla="*/ 2558072 h 2744322"/>
              <a:gd name="connsiteX6" fmla="*/ 3614992 w 4033445"/>
              <a:gd name="connsiteY6" fmla="*/ 761929 h 2744322"/>
              <a:gd name="connsiteX7" fmla="*/ 2602620 w 4033445"/>
              <a:gd name="connsiteY7" fmla="*/ 696615 h 2744322"/>
              <a:gd name="connsiteX8" fmla="*/ 2254277 w 4033445"/>
              <a:gd name="connsiteY8" fmla="*/ 293844 h 2744322"/>
              <a:gd name="connsiteX9" fmla="*/ 1916820 w 4033445"/>
              <a:gd name="connsiteY9" fmla="*/ 32587 h 2744322"/>
              <a:gd name="connsiteX0" fmla="*/ 1916820 w 4033445"/>
              <a:gd name="connsiteY0" fmla="*/ 32587 h 2744322"/>
              <a:gd name="connsiteX1" fmla="*/ 77135 w 4033445"/>
              <a:gd name="connsiteY1" fmla="*/ 1055844 h 2744322"/>
              <a:gd name="connsiteX2" fmla="*/ 469020 w 4033445"/>
              <a:gd name="connsiteY2" fmla="*/ 1817844 h 2744322"/>
              <a:gd name="connsiteX3" fmla="*/ 1601135 w 4033445"/>
              <a:gd name="connsiteY3" fmla="*/ 1698101 h 2744322"/>
              <a:gd name="connsiteX4" fmla="*/ 1895049 w 4033445"/>
              <a:gd name="connsiteY4" fmla="*/ 2590729 h 2744322"/>
              <a:gd name="connsiteX5" fmla="*/ 3930678 w 4033445"/>
              <a:gd name="connsiteY5" fmla="*/ 2558072 h 2744322"/>
              <a:gd name="connsiteX6" fmla="*/ 3614992 w 4033445"/>
              <a:gd name="connsiteY6" fmla="*/ 761929 h 2744322"/>
              <a:gd name="connsiteX7" fmla="*/ 2602620 w 4033445"/>
              <a:gd name="connsiteY7" fmla="*/ 696615 h 2744322"/>
              <a:gd name="connsiteX8" fmla="*/ 2559078 w 4033445"/>
              <a:gd name="connsiteY8" fmla="*/ 489787 h 2744322"/>
              <a:gd name="connsiteX9" fmla="*/ 2254277 w 4033445"/>
              <a:gd name="connsiteY9" fmla="*/ 293844 h 2744322"/>
              <a:gd name="connsiteX10" fmla="*/ 1916820 w 4033445"/>
              <a:gd name="connsiteY10" fmla="*/ 32587 h 2744322"/>
              <a:gd name="connsiteX0" fmla="*/ 1916820 w 4032399"/>
              <a:gd name="connsiteY0" fmla="*/ 32587 h 2744322"/>
              <a:gd name="connsiteX1" fmla="*/ 77135 w 4032399"/>
              <a:gd name="connsiteY1" fmla="*/ 1055844 h 2744322"/>
              <a:gd name="connsiteX2" fmla="*/ 469020 w 4032399"/>
              <a:gd name="connsiteY2" fmla="*/ 1817844 h 2744322"/>
              <a:gd name="connsiteX3" fmla="*/ 1601135 w 4032399"/>
              <a:gd name="connsiteY3" fmla="*/ 1698101 h 2744322"/>
              <a:gd name="connsiteX4" fmla="*/ 1895049 w 4032399"/>
              <a:gd name="connsiteY4" fmla="*/ 2590729 h 2744322"/>
              <a:gd name="connsiteX5" fmla="*/ 3930678 w 4032399"/>
              <a:gd name="connsiteY5" fmla="*/ 2558072 h 2744322"/>
              <a:gd name="connsiteX6" fmla="*/ 3614992 w 4032399"/>
              <a:gd name="connsiteY6" fmla="*/ 761929 h 2744322"/>
              <a:gd name="connsiteX7" fmla="*/ 2646163 w 4032399"/>
              <a:gd name="connsiteY7" fmla="*/ 663958 h 2744322"/>
              <a:gd name="connsiteX8" fmla="*/ 2559078 w 4032399"/>
              <a:gd name="connsiteY8" fmla="*/ 489787 h 2744322"/>
              <a:gd name="connsiteX9" fmla="*/ 2254277 w 4032399"/>
              <a:gd name="connsiteY9" fmla="*/ 293844 h 2744322"/>
              <a:gd name="connsiteX10" fmla="*/ 1916820 w 4032399"/>
              <a:gd name="connsiteY10" fmla="*/ 32587 h 2744322"/>
              <a:gd name="connsiteX0" fmla="*/ 1916820 w 4032399"/>
              <a:gd name="connsiteY0" fmla="*/ 32587 h 2744322"/>
              <a:gd name="connsiteX1" fmla="*/ 77135 w 4032399"/>
              <a:gd name="connsiteY1" fmla="*/ 1055844 h 2744322"/>
              <a:gd name="connsiteX2" fmla="*/ 469020 w 4032399"/>
              <a:gd name="connsiteY2" fmla="*/ 1817844 h 2744322"/>
              <a:gd name="connsiteX3" fmla="*/ 1601135 w 4032399"/>
              <a:gd name="connsiteY3" fmla="*/ 1698101 h 2744322"/>
              <a:gd name="connsiteX4" fmla="*/ 1895049 w 4032399"/>
              <a:gd name="connsiteY4" fmla="*/ 2590729 h 2744322"/>
              <a:gd name="connsiteX5" fmla="*/ 3930678 w 4032399"/>
              <a:gd name="connsiteY5" fmla="*/ 2558072 h 2744322"/>
              <a:gd name="connsiteX6" fmla="*/ 3614992 w 4032399"/>
              <a:gd name="connsiteY6" fmla="*/ 761929 h 2744322"/>
              <a:gd name="connsiteX7" fmla="*/ 2646163 w 4032399"/>
              <a:gd name="connsiteY7" fmla="*/ 663958 h 2744322"/>
              <a:gd name="connsiteX8" fmla="*/ 2504650 w 4032399"/>
              <a:gd name="connsiteY8" fmla="*/ 413587 h 2744322"/>
              <a:gd name="connsiteX9" fmla="*/ 2254277 w 4032399"/>
              <a:gd name="connsiteY9" fmla="*/ 293844 h 2744322"/>
              <a:gd name="connsiteX10" fmla="*/ 1916820 w 4032399"/>
              <a:gd name="connsiteY10" fmla="*/ 32587 h 2744322"/>
              <a:gd name="connsiteX0" fmla="*/ 1916820 w 3922909"/>
              <a:gd name="connsiteY0" fmla="*/ 32587 h 2678521"/>
              <a:gd name="connsiteX1" fmla="*/ 77135 w 3922909"/>
              <a:gd name="connsiteY1" fmla="*/ 1055844 h 2678521"/>
              <a:gd name="connsiteX2" fmla="*/ 469020 w 3922909"/>
              <a:gd name="connsiteY2" fmla="*/ 1817844 h 2678521"/>
              <a:gd name="connsiteX3" fmla="*/ 1601135 w 3922909"/>
              <a:gd name="connsiteY3" fmla="*/ 1698101 h 2678521"/>
              <a:gd name="connsiteX4" fmla="*/ 1895049 w 3922909"/>
              <a:gd name="connsiteY4" fmla="*/ 2590729 h 2678521"/>
              <a:gd name="connsiteX5" fmla="*/ 3800050 w 3922909"/>
              <a:gd name="connsiteY5" fmla="*/ 2438329 h 2678521"/>
              <a:gd name="connsiteX6" fmla="*/ 3614992 w 3922909"/>
              <a:gd name="connsiteY6" fmla="*/ 761929 h 2678521"/>
              <a:gd name="connsiteX7" fmla="*/ 2646163 w 3922909"/>
              <a:gd name="connsiteY7" fmla="*/ 663958 h 2678521"/>
              <a:gd name="connsiteX8" fmla="*/ 2504650 w 3922909"/>
              <a:gd name="connsiteY8" fmla="*/ 413587 h 2678521"/>
              <a:gd name="connsiteX9" fmla="*/ 2254277 w 3922909"/>
              <a:gd name="connsiteY9" fmla="*/ 293844 h 2678521"/>
              <a:gd name="connsiteX10" fmla="*/ 1916820 w 3922909"/>
              <a:gd name="connsiteY10" fmla="*/ 32587 h 2678521"/>
              <a:gd name="connsiteX0" fmla="*/ 1916820 w 3896953"/>
              <a:gd name="connsiteY0" fmla="*/ 32587 h 2671386"/>
              <a:gd name="connsiteX1" fmla="*/ 77135 w 3896953"/>
              <a:gd name="connsiteY1" fmla="*/ 1055844 h 2671386"/>
              <a:gd name="connsiteX2" fmla="*/ 469020 w 3896953"/>
              <a:gd name="connsiteY2" fmla="*/ 1817844 h 2671386"/>
              <a:gd name="connsiteX3" fmla="*/ 1601135 w 3896953"/>
              <a:gd name="connsiteY3" fmla="*/ 1698101 h 2671386"/>
              <a:gd name="connsiteX4" fmla="*/ 1895049 w 3896953"/>
              <a:gd name="connsiteY4" fmla="*/ 2590729 h 2671386"/>
              <a:gd name="connsiteX5" fmla="*/ 3800050 w 3896953"/>
              <a:gd name="connsiteY5" fmla="*/ 2438329 h 2671386"/>
              <a:gd name="connsiteX6" fmla="*/ 3517020 w 3896953"/>
              <a:gd name="connsiteY6" fmla="*/ 903443 h 2671386"/>
              <a:gd name="connsiteX7" fmla="*/ 2646163 w 3896953"/>
              <a:gd name="connsiteY7" fmla="*/ 663958 h 2671386"/>
              <a:gd name="connsiteX8" fmla="*/ 2504650 w 3896953"/>
              <a:gd name="connsiteY8" fmla="*/ 413587 h 2671386"/>
              <a:gd name="connsiteX9" fmla="*/ 2254277 w 3896953"/>
              <a:gd name="connsiteY9" fmla="*/ 293844 h 2671386"/>
              <a:gd name="connsiteX10" fmla="*/ 1916820 w 3896953"/>
              <a:gd name="connsiteY10" fmla="*/ 32587 h 26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6953" h="2671386">
                <a:moveTo>
                  <a:pt x="1916820" y="32587"/>
                </a:moveTo>
                <a:cubicBezTo>
                  <a:pt x="1553963" y="159587"/>
                  <a:pt x="318435" y="758301"/>
                  <a:pt x="77135" y="1055844"/>
                </a:cubicBezTo>
                <a:cubicBezTo>
                  <a:pt x="-164165" y="1353387"/>
                  <a:pt x="215020" y="1710801"/>
                  <a:pt x="469020" y="1817844"/>
                </a:cubicBezTo>
                <a:cubicBezTo>
                  <a:pt x="723020" y="1924887"/>
                  <a:pt x="1363464" y="1569287"/>
                  <a:pt x="1601135" y="1698101"/>
                </a:cubicBezTo>
                <a:cubicBezTo>
                  <a:pt x="1838806" y="1826915"/>
                  <a:pt x="1528563" y="2467358"/>
                  <a:pt x="1895049" y="2590729"/>
                </a:cubicBezTo>
                <a:cubicBezTo>
                  <a:pt x="2261535" y="2714100"/>
                  <a:pt x="3529722" y="2719543"/>
                  <a:pt x="3800050" y="2438329"/>
                </a:cubicBezTo>
                <a:cubicBezTo>
                  <a:pt x="4070379" y="2157115"/>
                  <a:pt x="3709335" y="1199172"/>
                  <a:pt x="3517020" y="903443"/>
                </a:cubicBezTo>
                <a:cubicBezTo>
                  <a:pt x="3324706" y="607715"/>
                  <a:pt x="2814891" y="745601"/>
                  <a:pt x="2646163" y="663958"/>
                </a:cubicBezTo>
                <a:cubicBezTo>
                  <a:pt x="2477435" y="582315"/>
                  <a:pt x="2562707" y="480715"/>
                  <a:pt x="2504650" y="413587"/>
                </a:cubicBezTo>
                <a:cubicBezTo>
                  <a:pt x="2446593" y="346459"/>
                  <a:pt x="2357691" y="400887"/>
                  <a:pt x="2254277" y="293844"/>
                </a:cubicBezTo>
                <a:cubicBezTo>
                  <a:pt x="2139977" y="183173"/>
                  <a:pt x="2279677" y="-94413"/>
                  <a:pt x="1916820" y="32587"/>
                </a:cubicBezTo>
                <a:close/>
              </a:path>
            </a:pathLst>
          </a:custGeom>
          <a:solidFill>
            <a:srgbClr val="DDD9C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45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62A0E7-957A-F54A-8B79-631AC83C49A6}"/>
              </a:ext>
            </a:extLst>
          </p:cNvPr>
          <p:cNvSpPr>
            <a:spLocks noGrp="1"/>
          </p:cNvSpPr>
          <p:nvPr>
            <p:ph type="title"/>
          </p:nvPr>
        </p:nvSpPr>
        <p:spPr/>
        <p:txBody>
          <a:bodyPr/>
          <a:lstStyle/>
          <a:p>
            <a:r>
              <a:rPr kumimoji="1" lang="en-US" altLang="ja-JP" dirty="0"/>
              <a:t>DNA (T), RNA (U)</a:t>
            </a:r>
            <a:endParaRPr kumimoji="1" lang="ja-JP" altLang="en-US"/>
          </a:p>
        </p:txBody>
      </p:sp>
      <p:pic>
        <p:nvPicPr>
          <p:cNvPr id="4" name="図 3">
            <a:extLst>
              <a:ext uri="{FF2B5EF4-FFF2-40B4-BE49-F238E27FC236}">
                <a16:creationId xmlns:a16="http://schemas.microsoft.com/office/drawing/2014/main" id="{14CF1BD4-FE73-1541-9C53-6BE4296E96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858" y="1570724"/>
            <a:ext cx="6481606" cy="2837503"/>
          </a:xfrm>
          <a:prstGeom prst="rect">
            <a:avLst/>
          </a:prstGeom>
        </p:spPr>
      </p:pic>
      <p:sp>
        <p:nvSpPr>
          <p:cNvPr id="5" name="正方形/長方形 4">
            <a:extLst>
              <a:ext uri="{FF2B5EF4-FFF2-40B4-BE49-F238E27FC236}">
                <a16:creationId xmlns:a16="http://schemas.microsoft.com/office/drawing/2014/main" id="{8A55E31B-67C5-9249-8E16-B09D5DD3B105}"/>
              </a:ext>
            </a:extLst>
          </p:cNvPr>
          <p:cNvSpPr/>
          <p:nvPr/>
        </p:nvSpPr>
        <p:spPr>
          <a:xfrm>
            <a:off x="3835021" y="2743815"/>
            <a:ext cx="464024" cy="4913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93A9F6E-E2B4-0748-900B-9D178BBB56A0}"/>
              </a:ext>
            </a:extLst>
          </p:cNvPr>
          <p:cNvSpPr/>
          <p:nvPr/>
        </p:nvSpPr>
        <p:spPr>
          <a:xfrm>
            <a:off x="6781184" y="2760350"/>
            <a:ext cx="464024" cy="4913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3">
            <a:extLst>
              <a:ext uri="{FF2B5EF4-FFF2-40B4-BE49-F238E27FC236}">
                <a16:creationId xmlns:a16="http://schemas.microsoft.com/office/drawing/2014/main" id="{D1C07C8D-A166-7B46-BEAD-F89906083ED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75699" y="3387265"/>
            <a:ext cx="2810969" cy="346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29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遺伝子の役割</a:t>
            </a:r>
            <a:r>
              <a:rPr kumimoji="1" lang="ja-JP" altLang="en-US" sz="2800" dirty="0"/>
              <a:t>　プリント</a:t>
            </a:r>
            <a:r>
              <a:rPr kumimoji="1" lang="en-US" altLang="ja-JP" sz="2800" dirty="0"/>
              <a:t>p.10</a:t>
            </a:r>
            <a:endParaRPr kumimoji="1" lang="ja-JP" altLang="en-US" dirty="0"/>
          </a:p>
        </p:txBody>
      </p:sp>
      <p:sp>
        <p:nvSpPr>
          <p:cNvPr id="4" name="テキスト ボックス 3"/>
          <p:cNvSpPr txBox="1"/>
          <p:nvPr/>
        </p:nvSpPr>
        <p:spPr>
          <a:xfrm>
            <a:off x="2400062" y="1987125"/>
            <a:ext cx="800219" cy="461665"/>
          </a:xfrm>
          <a:prstGeom prst="rect">
            <a:avLst/>
          </a:prstGeom>
          <a:solidFill>
            <a:srgbClr val="FFE48F"/>
          </a:solidFill>
          <a:ln>
            <a:solidFill>
              <a:schemeClr val="tx1"/>
            </a:solidFill>
          </a:ln>
        </p:spPr>
        <p:txBody>
          <a:bodyPr wrap="none" rtlCol="0">
            <a:spAutoFit/>
          </a:bodyPr>
          <a:lstStyle/>
          <a:p>
            <a:pPr algn="ctr"/>
            <a:r>
              <a:rPr kumimoji="1" lang="ja-JP" altLang="en-US" sz="2400" dirty="0"/>
              <a:t>生殖</a:t>
            </a:r>
          </a:p>
        </p:txBody>
      </p:sp>
      <p:sp>
        <p:nvSpPr>
          <p:cNvPr id="5" name="テキスト ボックス 4"/>
          <p:cNvSpPr txBox="1"/>
          <p:nvPr/>
        </p:nvSpPr>
        <p:spPr>
          <a:xfrm>
            <a:off x="4059235" y="1956347"/>
            <a:ext cx="846707" cy="523220"/>
          </a:xfrm>
          <a:prstGeom prst="rect">
            <a:avLst/>
          </a:prstGeom>
          <a:solidFill>
            <a:srgbClr val="FF0000"/>
          </a:solidFill>
        </p:spPr>
        <p:txBody>
          <a:bodyPr wrap="none" rtlCol="0">
            <a:spAutoFit/>
          </a:bodyPr>
          <a:lstStyle/>
          <a:p>
            <a:pPr algn="ctr"/>
            <a:r>
              <a:rPr kumimoji="1" lang="en-US" altLang="ja-JP" sz="2800" dirty="0">
                <a:solidFill>
                  <a:schemeClr val="bg1"/>
                </a:solidFill>
              </a:rPr>
              <a:t>DNA</a:t>
            </a:r>
            <a:endParaRPr kumimoji="1" lang="ja-JP" altLang="en-US" sz="2800" dirty="0">
              <a:solidFill>
                <a:schemeClr val="bg1"/>
              </a:solidFill>
            </a:endParaRPr>
          </a:p>
        </p:txBody>
      </p:sp>
      <p:sp>
        <p:nvSpPr>
          <p:cNvPr id="6" name="テキスト ボックス 5"/>
          <p:cNvSpPr txBox="1"/>
          <p:nvPr/>
        </p:nvSpPr>
        <p:spPr>
          <a:xfrm>
            <a:off x="5781675" y="1987125"/>
            <a:ext cx="1415772" cy="461665"/>
          </a:xfrm>
          <a:prstGeom prst="rect">
            <a:avLst/>
          </a:prstGeom>
          <a:solidFill>
            <a:schemeClr val="accent3">
              <a:lumMod val="60000"/>
              <a:lumOff val="40000"/>
            </a:schemeClr>
          </a:solidFill>
          <a:ln>
            <a:solidFill>
              <a:schemeClr val="tx1"/>
            </a:solidFill>
          </a:ln>
        </p:spPr>
        <p:txBody>
          <a:bodyPr wrap="none" rtlCol="0">
            <a:spAutoFit/>
          </a:bodyPr>
          <a:lstStyle/>
          <a:p>
            <a:pPr algn="ctr"/>
            <a:r>
              <a:rPr kumimoji="1" lang="ja-JP" altLang="en-US" sz="2400" dirty="0"/>
              <a:t>細胞増殖</a:t>
            </a:r>
          </a:p>
        </p:txBody>
      </p:sp>
      <p:sp>
        <p:nvSpPr>
          <p:cNvPr id="7" name="テキスト ボックス 6"/>
          <p:cNvSpPr txBox="1"/>
          <p:nvPr/>
        </p:nvSpPr>
        <p:spPr>
          <a:xfrm>
            <a:off x="3995917" y="3338587"/>
            <a:ext cx="973343" cy="461665"/>
          </a:xfrm>
          <a:prstGeom prst="rect">
            <a:avLst/>
          </a:prstGeom>
          <a:solidFill>
            <a:srgbClr val="002060"/>
          </a:solidFill>
        </p:spPr>
        <p:txBody>
          <a:bodyPr wrap="none" rtlCol="0">
            <a:spAutoFit/>
          </a:bodyPr>
          <a:lstStyle/>
          <a:p>
            <a:pPr algn="ctr"/>
            <a:r>
              <a:rPr kumimoji="1" lang="en-US" altLang="ja-JP" sz="2400" dirty="0">
                <a:solidFill>
                  <a:schemeClr val="bg1"/>
                </a:solidFill>
              </a:rPr>
              <a:t>mRNA</a:t>
            </a:r>
            <a:endParaRPr kumimoji="1" lang="ja-JP" altLang="en-US" sz="2400" dirty="0">
              <a:solidFill>
                <a:schemeClr val="bg1"/>
              </a:solidFill>
            </a:endParaRPr>
          </a:p>
        </p:txBody>
      </p:sp>
      <p:sp>
        <p:nvSpPr>
          <p:cNvPr id="8" name="テキスト ボックス 7"/>
          <p:cNvSpPr txBox="1"/>
          <p:nvPr/>
        </p:nvSpPr>
        <p:spPr>
          <a:xfrm>
            <a:off x="3707376" y="4657725"/>
            <a:ext cx="1550424" cy="461665"/>
          </a:xfrm>
          <a:prstGeom prst="rect">
            <a:avLst/>
          </a:prstGeom>
          <a:solidFill>
            <a:schemeClr val="accent1">
              <a:lumMod val="20000"/>
              <a:lumOff val="80000"/>
            </a:schemeClr>
          </a:solidFill>
          <a:ln>
            <a:solidFill>
              <a:schemeClr val="tx1"/>
            </a:solidFill>
          </a:ln>
        </p:spPr>
        <p:txBody>
          <a:bodyPr wrap="none" rtlCol="0">
            <a:spAutoFit/>
          </a:bodyPr>
          <a:lstStyle/>
          <a:p>
            <a:r>
              <a:rPr kumimoji="1" lang="ja-JP" altLang="en-US" sz="2400" dirty="0">
                <a:solidFill>
                  <a:srgbClr val="FF0000"/>
                </a:solidFill>
              </a:rPr>
              <a:t>タンパク質</a:t>
            </a:r>
          </a:p>
        </p:txBody>
      </p:sp>
      <p:cxnSp>
        <p:nvCxnSpPr>
          <p:cNvPr id="10" name="直線矢印コネクタ 9"/>
          <p:cNvCxnSpPr/>
          <p:nvPr/>
        </p:nvCxnSpPr>
        <p:spPr>
          <a:xfrm>
            <a:off x="4905942" y="2217957"/>
            <a:ext cx="875733"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3195802" y="2217957"/>
            <a:ext cx="847158" cy="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rot="5400000">
            <a:off x="4059009" y="2903146"/>
            <a:ext cx="847158"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a:off x="4059009" y="4200525"/>
            <a:ext cx="847158"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664123" y="1391186"/>
            <a:ext cx="1510350" cy="646331"/>
          </a:xfrm>
          <a:prstGeom prst="rect">
            <a:avLst/>
          </a:prstGeom>
          <a:noFill/>
        </p:spPr>
        <p:txBody>
          <a:bodyPr wrap="none" rtlCol="0">
            <a:spAutoFit/>
          </a:bodyPr>
          <a:lstStyle/>
          <a:p>
            <a:pPr algn="ctr"/>
            <a:r>
              <a:rPr kumimoji="1" lang="ja-JP" altLang="en-US" dirty="0"/>
              <a:t>③</a:t>
            </a:r>
            <a:r>
              <a:rPr kumimoji="1" lang="en-US" altLang="ja-JP" dirty="0"/>
              <a:t>DNA</a:t>
            </a:r>
            <a:r>
              <a:rPr kumimoji="1" lang="ja-JP" altLang="en-US" dirty="0"/>
              <a:t>複製→</a:t>
            </a:r>
            <a:endParaRPr kumimoji="1" lang="en-US" altLang="ja-JP" dirty="0"/>
          </a:p>
          <a:p>
            <a:pPr algn="ctr"/>
            <a:r>
              <a:rPr kumimoji="1" lang="ja-JP" altLang="en-US" dirty="0"/>
              <a:t>体細胞分裂</a:t>
            </a:r>
          </a:p>
        </p:txBody>
      </p:sp>
      <p:sp>
        <p:nvSpPr>
          <p:cNvPr id="15" name="テキスト ボックス 14"/>
          <p:cNvSpPr txBox="1"/>
          <p:nvPr/>
        </p:nvSpPr>
        <p:spPr>
          <a:xfrm>
            <a:off x="2896693" y="1400074"/>
            <a:ext cx="1444291" cy="646331"/>
          </a:xfrm>
          <a:prstGeom prst="rect">
            <a:avLst/>
          </a:prstGeom>
          <a:noFill/>
        </p:spPr>
        <p:txBody>
          <a:bodyPr wrap="square" rtlCol="0">
            <a:spAutoFit/>
          </a:bodyPr>
          <a:lstStyle/>
          <a:p>
            <a:pPr algn="ctr"/>
            <a:r>
              <a:rPr lang="ja-JP" altLang="en-US" dirty="0"/>
              <a:t>①</a:t>
            </a:r>
            <a:r>
              <a:rPr lang="en-US" altLang="ja-JP" dirty="0"/>
              <a:t>DNA</a:t>
            </a:r>
            <a:r>
              <a:rPr lang="ja-JP" altLang="en-US" dirty="0"/>
              <a:t>複製→</a:t>
            </a:r>
            <a:r>
              <a:rPr kumimoji="1" lang="ja-JP" altLang="en-US" dirty="0"/>
              <a:t>減数分裂</a:t>
            </a:r>
          </a:p>
        </p:txBody>
      </p:sp>
      <p:sp>
        <p:nvSpPr>
          <p:cNvPr id="16" name="テキスト ボックス 15"/>
          <p:cNvSpPr txBox="1"/>
          <p:nvPr/>
        </p:nvSpPr>
        <p:spPr>
          <a:xfrm>
            <a:off x="4482589" y="2718480"/>
            <a:ext cx="1117614" cy="369332"/>
          </a:xfrm>
          <a:prstGeom prst="rect">
            <a:avLst/>
          </a:prstGeom>
          <a:noFill/>
        </p:spPr>
        <p:txBody>
          <a:bodyPr wrap="none" rtlCol="0">
            <a:spAutoFit/>
          </a:bodyPr>
          <a:lstStyle/>
          <a:p>
            <a:r>
              <a:rPr kumimoji="1" lang="ja-JP" altLang="en-US" dirty="0"/>
              <a:t>②</a:t>
            </a:r>
            <a:r>
              <a:rPr kumimoji="1" lang="en-US" altLang="ja-JP" dirty="0"/>
              <a:t>-1 </a:t>
            </a:r>
            <a:r>
              <a:rPr kumimoji="1" lang="ja-JP" altLang="en-US" dirty="0"/>
              <a:t>転写</a:t>
            </a:r>
          </a:p>
        </p:txBody>
      </p:sp>
      <p:sp>
        <p:nvSpPr>
          <p:cNvPr id="17" name="テキスト ボックス 16"/>
          <p:cNvSpPr txBox="1"/>
          <p:nvPr/>
        </p:nvSpPr>
        <p:spPr>
          <a:xfrm>
            <a:off x="4482589" y="4015859"/>
            <a:ext cx="1117614" cy="369332"/>
          </a:xfrm>
          <a:prstGeom prst="rect">
            <a:avLst/>
          </a:prstGeom>
          <a:noFill/>
        </p:spPr>
        <p:txBody>
          <a:bodyPr wrap="none" rtlCol="0">
            <a:spAutoFit/>
          </a:bodyPr>
          <a:lstStyle/>
          <a:p>
            <a:r>
              <a:rPr kumimoji="1" lang="ja-JP" altLang="en-US" dirty="0"/>
              <a:t>②</a:t>
            </a:r>
            <a:r>
              <a:rPr kumimoji="1" lang="en-US" altLang="ja-JP" dirty="0"/>
              <a:t>-2 </a:t>
            </a:r>
            <a:r>
              <a:rPr kumimoji="1" lang="ja-JP" altLang="en-US" dirty="0"/>
              <a:t>翻訳</a:t>
            </a:r>
          </a:p>
        </p:txBody>
      </p:sp>
      <p:sp>
        <p:nvSpPr>
          <p:cNvPr id="18" name="テキスト ボックス 17"/>
          <p:cNvSpPr txBox="1"/>
          <p:nvPr/>
        </p:nvSpPr>
        <p:spPr>
          <a:xfrm>
            <a:off x="2194586" y="5361385"/>
            <a:ext cx="4754828" cy="923330"/>
          </a:xfrm>
          <a:prstGeom prst="rect">
            <a:avLst/>
          </a:prstGeom>
          <a:noFill/>
        </p:spPr>
        <p:txBody>
          <a:bodyPr wrap="none" rtlCol="0">
            <a:spAutoFit/>
          </a:bodyPr>
          <a:lstStyle/>
          <a:p>
            <a:r>
              <a:rPr lang="ja-JP" altLang="en-US" dirty="0"/>
              <a:t>　</a:t>
            </a:r>
            <a:r>
              <a:rPr lang="ja-JP" altLang="ja-JP" dirty="0"/>
              <a:t>①親から子へ形質を引き継ぐ（子は親に似る）</a:t>
            </a:r>
          </a:p>
          <a:p>
            <a:r>
              <a:rPr lang="ja-JP" altLang="en-US" dirty="0"/>
              <a:t>　</a:t>
            </a:r>
            <a:r>
              <a:rPr lang="ja-JP" altLang="ja-JP" dirty="0"/>
              <a:t>②自分のためのタンパク質を作る</a:t>
            </a:r>
          </a:p>
          <a:p>
            <a:r>
              <a:rPr lang="ja-JP" altLang="en-US" dirty="0"/>
              <a:t>　</a:t>
            </a:r>
            <a:r>
              <a:rPr lang="ja-JP" altLang="ja-JP" dirty="0"/>
              <a:t>③細胞を増やす（細胞の生まれ変わり）</a:t>
            </a:r>
            <a:endParaRPr kumimoji="1" lang="ja-JP" altLang="en-US" dirty="0"/>
          </a:p>
        </p:txBody>
      </p:sp>
      <p:sp>
        <p:nvSpPr>
          <p:cNvPr id="3" name="テキスト ボックス 2"/>
          <p:cNvSpPr txBox="1"/>
          <p:nvPr/>
        </p:nvSpPr>
        <p:spPr>
          <a:xfrm>
            <a:off x="689905" y="1860894"/>
            <a:ext cx="954107" cy="707886"/>
          </a:xfrm>
          <a:prstGeom prst="rect">
            <a:avLst/>
          </a:prstGeom>
          <a:solidFill>
            <a:srgbClr val="FFFFC1"/>
          </a:solidFill>
          <a:ln>
            <a:solidFill>
              <a:schemeClr val="tx1"/>
            </a:solidFill>
          </a:ln>
        </p:spPr>
        <p:txBody>
          <a:bodyPr wrap="none" rtlCol="0">
            <a:spAutoFit/>
          </a:bodyPr>
          <a:lstStyle/>
          <a:p>
            <a:pPr algn="ctr"/>
            <a:r>
              <a:rPr kumimoji="1" lang="ja-JP" altLang="en-US" sz="2000" dirty="0"/>
              <a:t>子供へ</a:t>
            </a:r>
            <a:endParaRPr kumimoji="1" lang="en-US" altLang="ja-JP" sz="2000" dirty="0"/>
          </a:p>
          <a:p>
            <a:pPr algn="ctr"/>
            <a:r>
              <a:rPr kumimoji="1" lang="ja-JP" altLang="en-US" sz="2000" dirty="0"/>
              <a:t>遺伝</a:t>
            </a:r>
          </a:p>
        </p:txBody>
      </p:sp>
      <p:cxnSp>
        <p:nvCxnSpPr>
          <p:cNvPr id="19" name="直線矢印コネクタ 18"/>
          <p:cNvCxnSpPr/>
          <p:nvPr/>
        </p:nvCxnSpPr>
        <p:spPr>
          <a:xfrm>
            <a:off x="1644012" y="2214837"/>
            <a:ext cx="720000" cy="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497612" y="1454137"/>
            <a:ext cx="595035" cy="338554"/>
          </a:xfrm>
          <a:prstGeom prst="rect">
            <a:avLst/>
          </a:prstGeom>
          <a:solidFill>
            <a:srgbClr val="006600"/>
          </a:solidFill>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spTree>
    <p:extLst>
      <p:ext uri="{BB962C8B-B14F-4D97-AF65-F5344CB8AC3E}">
        <p14:creationId xmlns:p14="http://schemas.microsoft.com/office/powerpoint/2010/main" val="3972517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セントラルドグマ</a:t>
            </a:r>
            <a:r>
              <a:rPr kumimoji="1" lang="ja-JP" altLang="en-US" sz="2800" dirty="0"/>
              <a:t>　教科書</a:t>
            </a:r>
            <a:r>
              <a:rPr kumimoji="1" lang="en-US" altLang="ja-JP" sz="2800" dirty="0"/>
              <a:t>p.46</a:t>
            </a:r>
            <a:r>
              <a:rPr kumimoji="1" lang="ja-JP" altLang="en-US" sz="2800" dirty="0" err="1"/>
              <a:t>、</a:t>
            </a:r>
            <a:r>
              <a:rPr kumimoji="1" lang="ja-JP" altLang="en-US" sz="2800" dirty="0"/>
              <a:t>プリント</a:t>
            </a:r>
            <a:r>
              <a:rPr kumimoji="1" lang="en-US" altLang="ja-JP" sz="2800" dirty="0"/>
              <a:t>p.12</a:t>
            </a:r>
            <a:endParaRPr kumimoji="1" lang="ja-JP" altLang="en-US"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11599" y="1771650"/>
            <a:ext cx="5520803"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533525" y="4486275"/>
            <a:ext cx="5469767" cy="1508105"/>
          </a:xfrm>
          <a:prstGeom prst="rect">
            <a:avLst/>
          </a:prstGeom>
          <a:solidFill>
            <a:srgbClr val="FFFFC1"/>
          </a:solidFill>
        </p:spPr>
        <p:txBody>
          <a:bodyPr wrap="none" rtlCol="0">
            <a:spAutoFit/>
          </a:bodyPr>
          <a:lstStyle/>
          <a:p>
            <a:pPr algn="ctr"/>
            <a:r>
              <a:rPr kumimoji="1" lang="ja-JP" altLang="en-US" sz="2000" dirty="0"/>
              <a:t>フランシス・クリックの説</a:t>
            </a:r>
            <a:endParaRPr kumimoji="1" lang="en-US" altLang="ja-JP" sz="2000" dirty="0"/>
          </a:p>
          <a:p>
            <a:pPr algn="ctr"/>
            <a:r>
              <a:rPr kumimoji="1" lang="ja-JP" altLang="en-US" dirty="0"/>
              <a:t>　　彼は、この逆は起こらない、と言った</a:t>
            </a:r>
            <a:endParaRPr kumimoji="1" lang="en-US" altLang="ja-JP" dirty="0"/>
          </a:p>
          <a:p>
            <a:pPr algn="ctr"/>
            <a:endParaRPr kumimoji="1" lang="en-US" altLang="ja-JP" dirty="0"/>
          </a:p>
          <a:p>
            <a:pPr algn="ctr"/>
            <a:r>
              <a:rPr lang="ja-JP" altLang="en-US" dirty="0">
                <a:solidFill>
                  <a:schemeClr val="accent5">
                    <a:lumMod val="50000"/>
                  </a:schemeClr>
                </a:solidFill>
              </a:rPr>
              <a:t>例外：レトロウイルス　</a:t>
            </a:r>
            <a:r>
              <a:rPr kumimoji="1" lang="en-US" altLang="ja-JP" dirty="0">
                <a:solidFill>
                  <a:schemeClr val="accent5">
                    <a:lumMod val="50000"/>
                  </a:schemeClr>
                </a:solidFill>
              </a:rPr>
              <a:t>RNA</a:t>
            </a:r>
            <a:r>
              <a:rPr kumimoji="1" lang="ja-JP" altLang="en-US" dirty="0">
                <a:solidFill>
                  <a:schemeClr val="accent5">
                    <a:lumMod val="50000"/>
                  </a:schemeClr>
                </a:solidFill>
              </a:rPr>
              <a:t>→</a:t>
            </a:r>
            <a:r>
              <a:rPr kumimoji="1" lang="en-US" altLang="ja-JP" dirty="0">
                <a:solidFill>
                  <a:schemeClr val="accent5">
                    <a:lumMod val="50000"/>
                  </a:schemeClr>
                </a:solidFill>
              </a:rPr>
              <a:t>DNA</a:t>
            </a:r>
            <a:r>
              <a:rPr kumimoji="1" lang="ja-JP" altLang="en-US" dirty="0">
                <a:solidFill>
                  <a:schemeClr val="accent5">
                    <a:lumMod val="50000"/>
                  </a:schemeClr>
                </a:solidFill>
              </a:rPr>
              <a:t>に転写（次のスライド）</a:t>
            </a:r>
            <a:endParaRPr kumimoji="1" lang="en-US" altLang="ja-JP" dirty="0">
              <a:solidFill>
                <a:schemeClr val="accent5">
                  <a:lumMod val="50000"/>
                </a:schemeClr>
              </a:solidFill>
            </a:endParaRPr>
          </a:p>
          <a:p>
            <a:pPr algn="ctr"/>
            <a:r>
              <a:rPr lang="ja-JP" altLang="en-US" dirty="0">
                <a:solidFill>
                  <a:schemeClr val="accent5">
                    <a:lumMod val="50000"/>
                  </a:schemeClr>
                </a:solidFill>
              </a:rPr>
              <a:t>   真核生物　テロメラーゼによるテロメアの付加</a:t>
            </a:r>
            <a:endParaRPr kumimoji="1" lang="en-US" altLang="ja-JP" dirty="0">
              <a:solidFill>
                <a:schemeClr val="accent5">
                  <a:lumMod val="50000"/>
                </a:schemeClr>
              </a:solidFill>
            </a:endParaRPr>
          </a:p>
        </p:txBody>
      </p:sp>
      <p:pic>
        <p:nvPicPr>
          <p:cNvPr id="1026" name="Picture 2" descr="ファイル:Central Dogma of Molecular Biochemistry with Enzyme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71600" y="2993220"/>
            <a:ext cx="2228850" cy="276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ファイル:Central Dogma of Molecular Biochemistry with Enzymes.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73108" y="2959094"/>
            <a:ext cx="2199067" cy="344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ファイル:Central Dogma of Molecular Biochemistry with Enzyme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13202" y="2980520"/>
            <a:ext cx="243840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9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4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solidFill>
            <a:schemeClr val="accent2">
              <a:lumMod val="40000"/>
              <a:lumOff val="60000"/>
            </a:schemeClr>
          </a:solidFill>
        </p:spPr>
        <p:txBody>
          <a:bodyPr/>
          <a:lstStyle/>
          <a:p>
            <a:r>
              <a:rPr kumimoji="1" lang="ja-JP" altLang="en-US" dirty="0"/>
              <a:t>基本知識　</a:t>
            </a:r>
            <a:r>
              <a:rPr kumimoji="1" lang="en-US" altLang="ja-JP" dirty="0"/>
              <a:t>DNA</a:t>
            </a:r>
            <a:r>
              <a:rPr kumimoji="1" lang="ja-JP" altLang="en-US" dirty="0"/>
              <a:t>の構造</a:t>
            </a:r>
          </a:p>
        </p:txBody>
      </p:sp>
      <p:sp>
        <p:nvSpPr>
          <p:cNvPr id="4" name="サブタイトル 3"/>
          <p:cNvSpPr>
            <a:spLocks noGrp="1"/>
          </p:cNvSpPr>
          <p:nvPr>
            <p:ph type="subTitle" idx="1"/>
          </p:nvPr>
        </p:nvSpPr>
        <p:spPr>
          <a:xfrm>
            <a:off x="600074" y="1514475"/>
            <a:ext cx="8010525" cy="4791075"/>
          </a:xfrm>
          <a:ln>
            <a:solidFill>
              <a:schemeClr val="accent4">
                <a:lumMod val="50000"/>
              </a:schemeClr>
            </a:solidFill>
          </a:ln>
        </p:spPr>
        <p:txBody>
          <a:bodyPr>
            <a:normAutofit/>
          </a:bodyPr>
          <a:lstStyle/>
          <a:p>
            <a:pPr marL="514350" indent="-514350">
              <a:buFont typeface="+mj-lt"/>
              <a:buAutoNum type="arabicPeriod"/>
            </a:pPr>
            <a:r>
              <a:rPr kumimoji="1" lang="ja-JP" altLang="en-US" dirty="0"/>
              <a:t>次の塩基と相補的結合する塩基はどれか？</a:t>
            </a:r>
            <a:endParaRPr kumimoji="1" lang="en-US" altLang="ja-JP" dirty="0"/>
          </a:p>
          <a:p>
            <a:r>
              <a:rPr lang="ja-JP" altLang="en-US" dirty="0"/>
              <a:t>　アデニン　</a:t>
            </a:r>
            <a:r>
              <a:rPr lang="ja-JP" altLang="en-US" dirty="0">
                <a:solidFill>
                  <a:srgbClr val="FF0000"/>
                </a:solidFill>
              </a:rPr>
              <a:t>グアニン　シトシン　チミン　ウラシル</a:t>
            </a:r>
            <a:endParaRPr lang="en-US" altLang="ja-JP" dirty="0">
              <a:solidFill>
                <a:srgbClr val="FF0000"/>
              </a:solidFill>
            </a:endParaRPr>
          </a:p>
          <a:p>
            <a:r>
              <a:rPr lang="ja-JP" altLang="en-US" dirty="0"/>
              <a:t>　グアニン　</a:t>
            </a:r>
            <a:r>
              <a:rPr lang="ja-JP" altLang="en-US" dirty="0">
                <a:solidFill>
                  <a:srgbClr val="FF0000"/>
                </a:solidFill>
              </a:rPr>
              <a:t>アデニン　シトシン　チミン　ウラシル</a:t>
            </a:r>
            <a:endParaRPr lang="en-US" altLang="ja-JP" dirty="0">
              <a:solidFill>
                <a:srgbClr val="FF0000"/>
              </a:solidFill>
            </a:endParaRPr>
          </a:p>
          <a:p>
            <a:pPr marL="514350" indent="-514350">
              <a:buFont typeface="+mj-lt"/>
              <a:buAutoNum type="arabicPeriod" startAt="2"/>
            </a:pPr>
            <a:r>
              <a:rPr lang="en-US" altLang="ja-JP" dirty="0"/>
              <a:t>DNA</a:t>
            </a:r>
            <a:r>
              <a:rPr lang="ja-JP" altLang="en-US" dirty="0"/>
              <a:t>に含まれる五単糖はどれか？</a:t>
            </a:r>
            <a:endParaRPr lang="en-US" altLang="ja-JP" dirty="0"/>
          </a:p>
          <a:p>
            <a:r>
              <a:rPr lang="ja-JP" altLang="en-US" dirty="0"/>
              <a:t>　　</a:t>
            </a:r>
            <a:r>
              <a:rPr lang="ja-JP" altLang="en-US" dirty="0">
                <a:solidFill>
                  <a:srgbClr val="FF0000"/>
                </a:solidFill>
              </a:rPr>
              <a:t>リボース　デオキシリボース　　グルコース</a:t>
            </a:r>
            <a:endParaRPr lang="en-US" altLang="ja-JP" dirty="0">
              <a:solidFill>
                <a:srgbClr val="FF0000"/>
              </a:solidFill>
            </a:endParaRPr>
          </a:p>
          <a:p>
            <a:pPr marL="514350" indent="-514350">
              <a:buFont typeface="+mj-lt"/>
              <a:buAutoNum type="arabicPeriod" startAt="3"/>
            </a:pPr>
            <a:r>
              <a:rPr lang="en-US" altLang="ja-JP" dirty="0"/>
              <a:t>DNA</a:t>
            </a:r>
            <a:r>
              <a:rPr lang="ja-JP" altLang="ja-JP" dirty="0"/>
              <a:t>はどういう構造をしているか？　　</a:t>
            </a:r>
            <a:endParaRPr lang="en-US" altLang="ja-JP" dirty="0"/>
          </a:p>
          <a:p>
            <a:r>
              <a:rPr lang="ja-JP" altLang="en-US" dirty="0">
                <a:solidFill>
                  <a:srgbClr val="FF0000"/>
                </a:solidFill>
              </a:rPr>
              <a:t>　　</a:t>
            </a:r>
            <a:r>
              <a:rPr lang="en-US" altLang="ja-JP" dirty="0">
                <a:solidFill>
                  <a:srgbClr val="FF0000"/>
                </a:solidFill>
              </a:rPr>
              <a:t>1</a:t>
            </a:r>
            <a:r>
              <a:rPr lang="ja-JP" altLang="ja-JP" dirty="0">
                <a:solidFill>
                  <a:srgbClr val="FF0000"/>
                </a:solidFill>
              </a:rPr>
              <a:t>本鎖のらせん構造　　</a:t>
            </a:r>
            <a:r>
              <a:rPr lang="en-US" altLang="ja-JP" dirty="0">
                <a:solidFill>
                  <a:srgbClr val="FF0000"/>
                </a:solidFill>
              </a:rPr>
              <a:t>2</a:t>
            </a:r>
            <a:r>
              <a:rPr lang="ja-JP" altLang="ja-JP" dirty="0">
                <a:solidFill>
                  <a:srgbClr val="FF0000"/>
                </a:solidFill>
              </a:rPr>
              <a:t>本鎖のらせん構造</a:t>
            </a:r>
          </a:p>
          <a:p>
            <a:r>
              <a:rPr lang="ja-JP" altLang="ja-JP" dirty="0">
                <a:solidFill>
                  <a:srgbClr val="FF0000"/>
                </a:solidFill>
              </a:rPr>
              <a:t>　</a:t>
            </a:r>
            <a:r>
              <a:rPr lang="ja-JP" altLang="en-US" dirty="0">
                <a:solidFill>
                  <a:srgbClr val="FF0000"/>
                </a:solidFill>
              </a:rPr>
              <a:t>　</a:t>
            </a:r>
            <a:r>
              <a:rPr lang="en-US" altLang="ja-JP" dirty="0">
                <a:solidFill>
                  <a:srgbClr val="FF0000"/>
                </a:solidFill>
              </a:rPr>
              <a:t>1</a:t>
            </a:r>
            <a:r>
              <a:rPr lang="ja-JP" altLang="ja-JP" dirty="0">
                <a:solidFill>
                  <a:srgbClr val="FF0000"/>
                </a:solidFill>
              </a:rPr>
              <a:t>本鎖の直線構造　　</a:t>
            </a:r>
            <a:r>
              <a:rPr lang="en-US" altLang="ja-JP" dirty="0">
                <a:solidFill>
                  <a:srgbClr val="FF0000"/>
                </a:solidFill>
              </a:rPr>
              <a:t>2</a:t>
            </a:r>
            <a:r>
              <a:rPr lang="ja-JP" altLang="ja-JP" dirty="0">
                <a:solidFill>
                  <a:srgbClr val="FF0000"/>
                </a:solidFill>
              </a:rPr>
              <a:t>本鎖の直線構造</a:t>
            </a:r>
            <a:endParaRPr lang="en-US" altLang="ja-JP" dirty="0">
              <a:solidFill>
                <a:srgbClr val="FF0000"/>
              </a:solidFill>
            </a:endParaRPr>
          </a:p>
          <a:p>
            <a:endParaRPr lang="en-US" altLang="ja-JP" dirty="0">
              <a:solidFill>
                <a:srgbClr val="FF0000"/>
              </a:solidFill>
            </a:endParaRPr>
          </a:p>
          <a:p>
            <a:endParaRPr lang="en-US" altLang="ja-JP" dirty="0">
              <a:solidFill>
                <a:srgbClr val="FF0000"/>
              </a:solidFill>
            </a:endParaRPr>
          </a:p>
        </p:txBody>
      </p:sp>
      <p:sp>
        <p:nvSpPr>
          <p:cNvPr id="5" name="正方形/長方形 4"/>
          <p:cNvSpPr/>
          <p:nvPr/>
        </p:nvSpPr>
        <p:spPr>
          <a:xfrm>
            <a:off x="2190751" y="1984311"/>
            <a:ext cx="2989658"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443162" y="2545093"/>
            <a:ext cx="136683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286376" y="2530828"/>
            <a:ext cx="2647950"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09650" y="3533791"/>
            <a:ext cx="1433512"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296025" y="1993837"/>
            <a:ext cx="1638300"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1 つの角を丸めた四角形 13"/>
          <p:cNvSpPr/>
          <p:nvPr/>
        </p:nvSpPr>
        <p:spPr>
          <a:xfrm>
            <a:off x="0" y="-1"/>
            <a:ext cx="1009650" cy="1008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dirty="0"/>
              <a:t>ポイント</a:t>
            </a:r>
            <a:endParaRPr kumimoji="1" lang="en-US" altLang="ja-JP" sz="2000" dirty="0"/>
          </a:p>
          <a:p>
            <a:pPr algn="ctr"/>
            <a:r>
              <a:rPr kumimoji="1" lang="ja-JP" altLang="en-US" sz="2000" dirty="0"/>
              <a:t>復習</a:t>
            </a:r>
            <a:r>
              <a:rPr kumimoji="1" lang="ja-JP" altLang="en-US" dirty="0">
                <a:latin typeface="Arial" panose="020B0604020202020204" pitchFamily="34" charset="0"/>
                <a:cs typeface="Arial" panose="020B0604020202020204" pitchFamily="34" charset="0"/>
              </a:rPr>
              <a:t> </a:t>
            </a:r>
            <a:endParaRPr kumimoji="1" lang="en-US" altLang="ja-JP"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A</a:t>
            </a:r>
          </a:p>
        </p:txBody>
      </p:sp>
      <p:sp>
        <p:nvSpPr>
          <p:cNvPr id="15" name="正方形/長方形 14"/>
          <p:cNvSpPr/>
          <p:nvPr/>
        </p:nvSpPr>
        <p:spPr>
          <a:xfrm>
            <a:off x="5494734" y="3609885"/>
            <a:ext cx="2115741"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29263" y="4650579"/>
            <a:ext cx="3390312"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152525" y="5181616"/>
            <a:ext cx="59626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490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P spid="15"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solidFill>
            <a:schemeClr val="accent2">
              <a:lumMod val="40000"/>
              <a:lumOff val="60000"/>
            </a:schemeClr>
          </a:solidFill>
        </p:spPr>
        <p:txBody>
          <a:bodyPr/>
          <a:lstStyle/>
          <a:p>
            <a:r>
              <a:rPr kumimoji="1" lang="ja-JP" altLang="en-US" dirty="0"/>
              <a:t>基本知識　</a:t>
            </a:r>
            <a:r>
              <a:rPr kumimoji="1" lang="en-US" altLang="ja-JP" dirty="0"/>
              <a:t>RNA</a:t>
            </a:r>
            <a:r>
              <a:rPr kumimoji="1" lang="ja-JP" altLang="en-US" dirty="0"/>
              <a:t>の役割</a:t>
            </a:r>
          </a:p>
        </p:txBody>
      </p:sp>
      <p:sp>
        <p:nvSpPr>
          <p:cNvPr id="3" name="サブタイトル 2"/>
          <p:cNvSpPr>
            <a:spLocks noGrp="1"/>
          </p:cNvSpPr>
          <p:nvPr>
            <p:ph type="subTitle" idx="1"/>
          </p:nvPr>
        </p:nvSpPr>
        <p:spPr>
          <a:xfrm>
            <a:off x="600074" y="1247775"/>
            <a:ext cx="8010525" cy="4905375"/>
          </a:xfrm>
        </p:spPr>
        <p:txBody>
          <a:bodyPr>
            <a:normAutofit/>
          </a:bodyPr>
          <a:lstStyle/>
          <a:p>
            <a:pPr marL="514350" indent="-514350">
              <a:buFont typeface="+mj-lt"/>
              <a:buAutoNum type="arabicPeriod"/>
            </a:pPr>
            <a:r>
              <a:rPr kumimoji="1" lang="en-US" altLang="ja-JP" dirty="0"/>
              <a:t>DNA</a:t>
            </a:r>
            <a:r>
              <a:rPr kumimoji="1" lang="ja-JP" altLang="en-US" dirty="0"/>
              <a:t>の遺伝情報が</a:t>
            </a:r>
            <a:r>
              <a:rPr kumimoji="1" lang="en-US" altLang="ja-JP" dirty="0"/>
              <a:t>RNA</a:t>
            </a:r>
            <a:r>
              <a:rPr kumimoji="1" lang="ja-JP" altLang="en-US" dirty="0"/>
              <a:t>に移されることを何というか？</a:t>
            </a:r>
            <a:endParaRPr kumimoji="1" lang="en-US" altLang="ja-JP" dirty="0"/>
          </a:p>
          <a:p>
            <a:r>
              <a:rPr lang="ja-JP" altLang="en-US" dirty="0"/>
              <a:t>　　</a:t>
            </a:r>
            <a:r>
              <a:rPr lang="ja-JP" altLang="en-US" dirty="0">
                <a:solidFill>
                  <a:srgbClr val="C00000"/>
                </a:solidFill>
              </a:rPr>
              <a:t>複製　　転写　　翻訳　　逆転写</a:t>
            </a:r>
            <a:endParaRPr lang="en-US" altLang="ja-JP" dirty="0">
              <a:solidFill>
                <a:srgbClr val="C00000"/>
              </a:solidFill>
            </a:endParaRPr>
          </a:p>
          <a:p>
            <a:pPr marL="514350" indent="-514350">
              <a:buFont typeface="+mj-lt"/>
              <a:buAutoNum type="arabicPeriod" startAt="2"/>
            </a:pPr>
            <a:r>
              <a:rPr kumimoji="1" lang="en-US" altLang="ja-JP" dirty="0"/>
              <a:t>DNA</a:t>
            </a:r>
            <a:r>
              <a:rPr kumimoji="1" lang="ja-JP" altLang="en-US" dirty="0"/>
              <a:t>の遺伝情報が移される</a:t>
            </a:r>
            <a:r>
              <a:rPr lang="en-US" altLang="ja-JP" dirty="0"/>
              <a:t>R</a:t>
            </a:r>
            <a:r>
              <a:rPr kumimoji="1" lang="en-US" altLang="ja-JP" dirty="0"/>
              <a:t>NA</a:t>
            </a:r>
            <a:r>
              <a:rPr kumimoji="1" lang="ja-JP" altLang="en-US" dirty="0"/>
              <a:t>はどれか？</a:t>
            </a:r>
            <a:endParaRPr kumimoji="1" lang="en-US" altLang="ja-JP" dirty="0"/>
          </a:p>
          <a:p>
            <a:r>
              <a:rPr lang="ja-JP" altLang="en-US" dirty="0"/>
              <a:t>　　</a:t>
            </a:r>
            <a:r>
              <a:rPr lang="ja-JP" altLang="en-US" dirty="0">
                <a:solidFill>
                  <a:srgbClr val="C00000"/>
                </a:solidFill>
              </a:rPr>
              <a:t>リボソーム</a:t>
            </a:r>
            <a:r>
              <a:rPr lang="en-US" altLang="ja-JP" dirty="0">
                <a:solidFill>
                  <a:srgbClr val="C00000"/>
                </a:solidFill>
              </a:rPr>
              <a:t>RNA (</a:t>
            </a:r>
            <a:r>
              <a:rPr lang="en-US" altLang="ja-JP" dirty="0" err="1">
                <a:solidFill>
                  <a:srgbClr val="C00000"/>
                </a:solidFill>
              </a:rPr>
              <a:t>rRNA</a:t>
            </a:r>
            <a:r>
              <a:rPr lang="en-US" altLang="ja-JP" dirty="0">
                <a:solidFill>
                  <a:srgbClr val="C00000"/>
                </a:solidFill>
              </a:rPr>
              <a:t>)    </a:t>
            </a:r>
            <a:r>
              <a:rPr lang="ja-JP" altLang="en-US" dirty="0">
                <a:solidFill>
                  <a:srgbClr val="C00000"/>
                </a:solidFill>
              </a:rPr>
              <a:t>トランスファー</a:t>
            </a:r>
            <a:r>
              <a:rPr lang="en-US" altLang="ja-JP" dirty="0">
                <a:solidFill>
                  <a:srgbClr val="C00000"/>
                </a:solidFill>
              </a:rPr>
              <a:t>RNA (</a:t>
            </a:r>
            <a:r>
              <a:rPr lang="en-US" altLang="ja-JP" dirty="0" err="1">
                <a:solidFill>
                  <a:srgbClr val="C00000"/>
                </a:solidFill>
              </a:rPr>
              <a:t>tRNA</a:t>
            </a:r>
            <a:r>
              <a:rPr lang="en-US" altLang="ja-JP" dirty="0">
                <a:solidFill>
                  <a:srgbClr val="C00000"/>
                </a:solidFill>
              </a:rPr>
              <a:t>)</a:t>
            </a:r>
          </a:p>
          <a:p>
            <a:r>
              <a:rPr lang="ja-JP" altLang="en-US" dirty="0">
                <a:solidFill>
                  <a:srgbClr val="C00000"/>
                </a:solidFill>
              </a:rPr>
              <a:t>　　メッセンジャー</a:t>
            </a:r>
            <a:r>
              <a:rPr lang="en-US" altLang="ja-JP" dirty="0">
                <a:solidFill>
                  <a:srgbClr val="C00000"/>
                </a:solidFill>
              </a:rPr>
              <a:t>RNA (mRNA)</a:t>
            </a:r>
          </a:p>
          <a:p>
            <a:pPr marL="514350" indent="-514350">
              <a:buFont typeface="+mj-lt"/>
              <a:buAutoNum type="arabicPeriod" startAt="3"/>
            </a:pPr>
            <a:r>
              <a:rPr kumimoji="1" lang="en-US" altLang="ja-JP" dirty="0"/>
              <a:t>RNA</a:t>
            </a:r>
            <a:r>
              <a:rPr kumimoji="1" lang="ja-JP" altLang="en-US" dirty="0"/>
              <a:t>の情報を元にタンパク質が作られることを何というか？</a:t>
            </a:r>
            <a:endParaRPr kumimoji="1" lang="en-US" altLang="ja-JP" dirty="0"/>
          </a:p>
          <a:p>
            <a:r>
              <a:rPr lang="ja-JP" altLang="en-US" dirty="0"/>
              <a:t>　　</a:t>
            </a:r>
            <a:r>
              <a:rPr lang="ja-JP" altLang="en-US" dirty="0">
                <a:solidFill>
                  <a:srgbClr val="C00000"/>
                </a:solidFill>
              </a:rPr>
              <a:t>複製　　転写　　翻訳　　逆転写</a:t>
            </a:r>
            <a:endParaRPr kumimoji="1" lang="ja-JP" altLang="en-US" dirty="0"/>
          </a:p>
        </p:txBody>
      </p:sp>
      <p:sp>
        <p:nvSpPr>
          <p:cNvPr id="5" name="角丸四角形 4"/>
          <p:cNvSpPr/>
          <p:nvPr/>
        </p:nvSpPr>
        <p:spPr>
          <a:xfrm>
            <a:off x="2314575" y="2185987"/>
            <a:ext cx="895350" cy="447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角丸四角形 5"/>
          <p:cNvSpPr/>
          <p:nvPr/>
        </p:nvSpPr>
        <p:spPr>
          <a:xfrm>
            <a:off x="1123950" y="3721893"/>
            <a:ext cx="4171950" cy="447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角丸四角形 6"/>
          <p:cNvSpPr/>
          <p:nvPr/>
        </p:nvSpPr>
        <p:spPr>
          <a:xfrm>
            <a:off x="3333750" y="5257799"/>
            <a:ext cx="1019175" cy="447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1 つの角を丸めた四角形 8"/>
          <p:cNvSpPr/>
          <p:nvPr/>
        </p:nvSpPr>
        <p:spPr>
          <a:xfrm>
            <a:off x="0" y="-1"/>
            <a:ext cx="1009650" cy="1008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dirty="0"/>
              <a:t>ポイント</a:t>
            </a:r>
            <a:endParaRPr kumimoji="1" lang="en-US" altLang="ja-JP" sz="2000" dirty="0"/>
          </a:p>
          <a:p>
            <a:pPr algn="ctr"/>
            <a:r>
              <a:rPr kumimoji="1" lang="ja-JP" altLang="en-US" sz="2000" dirty="0"/>
              <a:t>復習</a:t>
            </a:r>
            <a:r>
              <a:rPr kumimoji="1" lang="ja-JP" altLang="en-US" dirty="0">
                <a:latin typeface="Arial" panose="020B0604020202020204" pitchFamily="34" charset="0"/>
                <a:cs typeface="Arial" panose="020B0604020202020204" pitchFamily="34" charset="0"/>
              </a:rPr>
              <a:t> </a:t>
            </a:r>
            <a:endParaRPr kumimoji="1" lang="en-US" altLang="ja-JP" dirty="0">
              <a:latin typeface="Arial" panose="020B0604020202020204" pitchFamily="34" charset="0"/>
              <a:cs typeface="Arial" panose="020B0604020202020204" pitchFamily="34" charset="0"/>
            </a:endParaRPr>
          </a:p>
          <a:p>
            <a:pPr algn="ctr"/>
            <a:r>
              <a:rPr lang="en-US" altLang="ja-JP" sz="2000" b="1" dirty="0">
                <a:latin typeface="Arial" panose="020B0604020202020204" pitchFamily="34" charset="0"/>
                <a:cs typeface="Arial" panose="020B0604020202020204" pitchFamily="34" charset="0"/>
              </a:rPr>
              <a:t>B</a:t>
            </a:r>
            <a:endParaRPr kumimoji="1" lang="en-US" altLang="ja-JP"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1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半保存的複製</a:t>
            </a:r>
          </a:p>
        </p:txBody>
      </p:sp>
      <p:sp>
        <p:nvSpPr>
          <p:cNvPr id="3" name="サブタイトル 2"/>
          <p:cNvSpPr>
            <a:spLocks noGrp="1"/>
          </p:cNvSpPr>
          <p:nvPr>
            <p:ph type="subTitle" idx="1"/>
          </p:nvPr>
        </p:nvSpPr>
        <p:spPr>
          <a:xfrm>
            <a:off x="111578" y="1742943"/>
            <a:ext cx="6889297" cy="4210051"/>
          </a:xfrm>
          <a:solidFill>
            <a:schemeClr val="accent1">
              <a:lumMod val="20000"/>
              <a:lumOff val="80000"/>
            </a:schemeClr>
          </a:solidFill>
        </p:spPr>
        <p:txBody>
          <a:bodyPr>
            <a:noAutofit/>
          </a:bodyPr>
          <a:lstStyle/>
          <a:p>
            <a:pPr marL="342900" indent="-342900" algn="l">
              <a:buClr>
                <a:srgbClr val="C00000"/>
              </a:buClr>
              <a:buFont typeface="Wingdings" pitchFamily="2" charset="2"/>
              <a:buChar char="n"/>
            </a:pPr>
            <a:r>
              <a:rPr lang="ja-JP" altLang="ja-JP" sz="2400" dirty="0">
                <a:solidFill>
                  <a:schemeClr val="tx1"/>
                </a:solidFill>
              </a:rPr>
              <a:t>細胞分裂　</a:t>
            </a:r>
            <a:r>
              <a:rPr lang="en-US" altLang="ja-JP" sz="2400" dirty="0">
                <a:solidFill>
                  <a:schemeClr val="tx1"/>
                </a:solidFill>
              </a:rPr>
              <a:t>1</a:t>
            </a:r>
            <a:r>
              <a:rPr lang="ja-JP" altLang="ja-JP" sz="2400" dirty="0">
                <a:solidFill>
                  <a:schemeClr val="tx1"/>
                </a:solidFill>
              </a:rPr>
              <a:t>個の親細胞→</a:t>
            </a:r>
            <a:r>
              <a:rPr lang="en-US" altLang="ja-JP" sz="2400" dirty="0">
                <a:solidFill>
                  <a:schemeClr val="tx1"/>
                </a:solidFill>
              </a:rPr>
              <a:t>2</a:t>
            </a:r>
            <a:r>
              <a:rPr lang="ja-JP" altLang="ja-JP" sz="2400" dirty="0">
                <a:solidFill>
                  <a:schemeClr val="tx1"/>
                </a:solidFill>
              </a:rPr>
              <a:t>個の娘細胞　このとき</a:t>
            </a:r>
            <a:r>
              <a:rPr lang="en-US" altLang="ja-JP" sz="2400" dirty="0">
                <a:solidFill>
                  <a:schemeClr val="tx1"/>
                </a:solidFill>
              </a:rPr>
              <a:t>DNA</a:t>
            </a:r>
            <a:r>
              <a:rPr lang="ja-JP" altLang="ja-JP" sz="2400" dirty="0">
                <a:solidFill>
                  <a:schemeClr val="tx1"/>
                </a:solidFill>
              </a:rPr>
              <a:t>の</a:t>
            </a:r>
            <a:r>
              <a:rPr lang="ja-JP" altLang="ja-JP" sz="2400" dirty="0">
                <a:solidFill>
                  <a:srgbClr val="C00000"/>
                </a:solidFill>
              </a:rPr>
              <a:t>複製</a:t>
            </a:r>
            <a:r>
              <a:rPr lang="ja-JP" altLang="ja-JP" sz="2400" dirty="0">
                <a:solidFill>
                  <a:schemeClr val="tx1"/>
                </a:solidFill>
              </a:rPr>
              <a:t>が起こる。</a:t>
            </a:r>
          </a:p>
          <a:p>
            <a:pPr marL="342900" indent="-342900" algn="l">
              <a:buClr>
                <a:srgbClr val="C00000"/>
              </a:buClr>
              <a:buFont typeface="Wingdings" pitchFamily="2" charset="2"/>
              <a:buChar char="n"/>
            </a:pPr>
            <a:r>
              <a:rPr lang="ja-JP" altLang="ja-JP" sz="2400" dirty="0">
                <a:solidFill>
                  <a:schemeClr val="tx1"/>
                </a:solidFill>
              </a:rPr>
              <a:t>複製の過程</a:t>
            </a:r>
            <a:r>
              <a:rPr lang="ja-JP" altLang="en-US" sz="2400" dirty="0">
                <a:solidFill>
                  <a:schemeClr val="tx1"/>
                </a:solidFill>
              </a:rPr>
              <a:t>：</a:t>
            </a:r>
            <a:r>
              <a:rPr lang="ja-JP" altLang="ja-JP" sz="2400" dirty="0">
                <a:solidFill>
                  <a:srgbClr val="C00000"/>
                </a:solidFill>
              </a:rPr>
              <a:t>半保存的複製</a:t>
            </a:r>
          </a:p>
          <a:p>
            <a:pPr marL="457200" indent="-457200" algn="l">
              <a:buFont typeface="+mj-ea"/>
              <a:buAutoNum type="circleNumDbPlain"/>
            </a:pPr>
            <a:r>
              <a:rPr lang="en-US" altLang="ja-JP" sz="2400" dirty="0">
                <a:solidFill>
                  <a:schemeClr val="tx1"/>
                </a:solidFill>
              </a:rPr>
              <a:t>2</a:t>
            </a:r>
            <a:r>
              <a:rPr lang="ja-JP" altLang="ja-JP" sz="2400" dirty="0">
                <a:solidFill>
                  <a:schemeClr val="tx1"/>
                </a:solidFill>
              </a:rPr>
              <a:t>本鎖</a:t>
            </a:r>
            <a:r>
              <a:rPr lang="en-US" altLang="ja-JP" sz="2400" dirty="0">
                <a:solidFill>
                  <a:schemeClr val="tx1"/>
                </a:solidFill>
              </a:rPr>
              <a:t>DNA</a:t>
            </a:r>
            <a:r>
              <a:rPr lang="ja-JP" altLang="ja-JP" sz="2400" dirty="0">
                <a:solidFill>
                  <a:schemeClr val="tx1"/>
                </a:solidFill>
              </a:rPr>
              <a:t>をほぐして</a:t>
            </a:r>
            <a:r>
              <a:rPr lang="en-US" altLang="ja-JP" sz="2400" dirty="0">
                <a:solidFill>
                  <a:schemeClr val="tx1"/>
                </a:solidFill>
              </a:rPr>
              <a:t>1</a:t>
            </a:r>
            <a:r>
              <a:rPr lang="ja-JP" altLang="ja-JP" sz="2400" dirty="0">
                <a:solidFill>
                  <a:schemeClr val="tx1"/>
                </a:solidFill>
              </a:rPr>
              <a:t>本ずつにする。　</a:t>
            </a:r>
          </a:p>
          <a:p>
            <a:pPr marL="457200" indent="-457200" algn="l">
              <a:buFont typeface="+mj-ea"/>
              <a:buAutoNum type="circleNumDbPlain"/>
            </a:pPr>
            <a:r>
              <a:rPr lang="ja-JP" altLang="ja-JP" sz="2400" dirty="0">
                <a:solidFill>
                  <a:schemeClr val="tx1"/>
                </a:solidFill>
              </a:rPr>
              <a:t>それぞれの</a:t>
            </a:r>
            <a:r>
              <a:rPr lang="en-US" altLang="ja-JP" sz="2400" dirty="0">
                <a:solidFill>
                  <a:schemeClr val="tx1"/>
                </a:solidFill>
              </a:rPr>
              <a:t>DNA</a:t>
            </a:r>
            <a:r>
              <a:rPr lang="ja-JP" altLang="ja-JP" sz="2400" dirty="0">
                <a:solidFill>
                  <a:schemeClr val="tx1"/>
                </a:solidFill>
              </a:rPr>
              <a:t>配列を</a:t>
            </a:r>
            <a:r>
              <a:rPr lang="ja-JP" altLang="ja-JP" sz="2400" dirty="0">
                <a:solidFill>
                  <a:srgbClr val="C00000"/>
                </a:solidFill>
              </a:rPr>
              <a:t>鋳型（テンプレート）</a:t>
            </a:r>
            <a:r>
              <a:rPr lang="ja-JP" altLang="ja-JP" sz="2400" dirty="0">
                <a:solidFill>
                  <a:schemeClr val="tx1"/>
                </a:solidFill>
              </a:rPr>
              <a:t>にして</a:t>
            </a:r>
            <a:r>
              <a:rPr lang="ja-JP" altLang="en-US" sz="2400" dirty="0">
                <a:solidFill>
                  <a:schemeClr val="tx1"/>
                </a:solidFill>
              </a:rPr>
              <a:t>　　</a:t>
            </a:r>
            <a:r>
              <a:rPr lang="ja-JP" altLang="ja-JP" sz="2400" dirty="0">
                <a:solidFill>
                  <a:schemeClr val="tx1"/>
                </a:solidFill>
              </a:rPr>
              <a:t>相補的な塩基配列を持つ</a:t>
            </a:r>
            <a:r>
              <a:rPr lang="en-US" altLang="ja-JP" sz="2400" dirty="0">
                <a:solidFill>
                  <a:schemeClr val="tx1"/>
                </a:solidFill>
              </a:rPr>
              <a:t>DNA</a:t>
            </a:r>
            <a:r>
              <a:rPr lang="ja-JP" altLang="ja-JP" sz="2400" dirty="0">
                <a:solidFill>
                  <a:schemeClr val="tx1"/>
                </a:solidFill>
              </a:rPr>
              <a:t>鎖を合成する。</a:t>
            </a:r>
          </a:p>
          <a:p>
            <a:pPr marL="447675" indent="-447675" algn="l"/>
            <a:r>
              <a:rPr lang="ja-JP" altLang="ja-JP" sz="2400" dirty="0">
                <a:solidFill>
                  <a:schemeClr val="tx1"/>
                </a:solidFill>
              </a:rPr>
              <a:t>　　（鋳型となる</a:t>
            </a:r>
            <a:r>
              <a:rPr lang="en-US" altLang="ja-JP" sz="2400" dirty="0">
                <a:solidFill>
                  <a:schemeClr val="tx1"/>
                </a:solidFill>
              </a:rPr>
              <a:t>DNA</a:t>
            </a:r>
            <a:r>
              <a:rPr lang="ja-JP" altLang="ja-JP" sz="2400" dirty="0">
                <a:solidFill>
                  <a:schemeClr val="tx1"/>
                </a:solidFill>
              </a:rPr>
              <a:t>鎖はそのままで反対側の鎖だけが</a:t>
            </a:r>
            <a:r>
              <a:rPr lang="ja-JP" altLang="en-US" sz="2400" dirty="0">
                <a:solidFill>
                  <a:schemeClr val="tx1"/>
                </a:solidFill>
              </a:rPr>
              <a:t>　</a:t>
            </a:r>
            <a:r>
              <a:rPr lang="ja-JP" altLang="ja-JP" sz="2400" dirty="0">
                <a:solidFill>
                  <a:schemeClr val="tx1"/>
                </a:solidFill>
              </a:rPr>
              <a:t>合成される）</a:t>
            </a:r>
            <a:endParaRPr kumimoji="1" lang="ja-JP" altLang="en-US" sz="2400" dirty="0">
              <a:solidFill>
                <a:schemeClr val="tx1"/>
              </a:solidFill>
            </a:endParaRPr>
          </a:p>
        </p:txBody>
      </p:sp>
      <p:sp>
        <p:nvSpPr>
          <p:cNvPr id="4" name="テキスト ボックス 3"/>
          <p:cNvSpPr txBox="1"/>
          <p:nvPr/>
        </p:nvSpPr>
        <p:spPr>
          <a:xfrm>
            <a:off x="7000875" y="499379"/>
            <a:ext cx="1343638" cy="646331"/>
          </a:xfrm>
          <a:prstGeom prst="rect">
            <a:avLst/>
          </a:prstGeom>
          <a:noFill/>
        </p:spPr>
        <p:txBody>
          <a:bodyPr wrap="none" rtlCol="0">
            <a:spAutoFit/>
          </a:bodyPr>
          <a:lstStyle/>
          <a:p>
            <a:r>
              <a:rPr kumimoji="1" lang="ja-JP" altLang="en-US" dirty="0">
                <a:solidFill>
                  <a:srgbClr val="002060"/>
                </a:solidFill>
              </a:rPr>
              <a:t>教科書 </a:t>
            </a:r>
            <a:r>
              <a:rPr kumimoji="1" lang="en-US" altLang="ja-JP" dirty="0">
                <a:solidFill>
                  <a:srgbClr val="002060"/>
                </a:solidFill>
              </a:rPr>
              <a:t>p.47</a:t>
            </a:r>
          </a:p>
          <a:p>
            <a:r>
              <a:rPr lang="ja-JP" altLang="en-US" dirty="0">
                <a:solidFill>
                  <a:srgbClr val="002060"/>
                </a:solidFill>
              </a:rPr>
              <a:t>プリント</a:t>
            </a:r>
            <a:r>
              <a:rPr lang="en-US" altLang="ja-JP" dirty="0">
                <a:solidFill>
                  <a:srgbClr val="002060"/>
                </a:solidFill>
              </a:rPr>
              <a:t>p.12</a:t>
            </a:r>
            <a:endParaRPr kumimoji="1" lang="ja-JP" altLang="en-US" dirty="0">
              <a:solidFill>
                <a:srgbClr val="002060"/>
              </a:solidFill>
            </a:endParaRPr>
          </a:p>
        </p:txBody>
      </p:sp>
      <p:sp>
        <p:nvSpPr>
          <p:cNvPr id="5" name="テキスト ボックス 4"/>
          <p:cNvSpPr txBox="1"/>
          <p:nvPr/>
        </p:nvSpPr>
        <p:spPr>
          <a:xfrm>
            <a:off x="8055090" y="1706630"/>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A</a:t>
            </a:r>
            <a:endParaRPr kumimoji="1" lang="ja-JP" altLang="en-US" dirty="0"/>
          </a:p>
        </p:txBody>
      </p:sp>
      <p:sp>
        <p:nvSpPr>
          <p:cNvPr id="6" name="テキスト ボックス 5"/>
          <p:cNvSpPr txBox="1"/>
          <p:nvPr/>
        </p:nvSpPr>
        <p:spPr>
          <a:xfrm>
            <a:off x="8055090" y="2075962"/>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7" name="テキスト ボックス 6"/>
          <p:cNvSpPr txBox="1"/>
          <p:nvPr/>
        </p:nvSpPr>
        <p:spPr>
          <a:xfrm>
            <a:off x="8055090" y="2436828"/>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G</a:t>
            </a:r>
            <a:endParaRPr kumimoji="1" lang="ja-JP" altLang="en-US" dirty="0"/>
          </a:p>
        </p:txBody>
      </p:sp>
      <p:sp>
        <p:nvSpPr>
          <p:cNvPr id="8" name="テキスト ボックス 7"/>
          <p:cNvSpPr txBox="1"/>
          <p:nvPr/>
        </p:nvSpPr>
        <p:spPr>
          <a:xfrm>
            <a:off x="8055090" y="2806160"/>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T</a:t>
            </a:r>
            <a:endParaRPr kumimoji="1" lang="ja-JP" altLang="en-US" dirty="0"/>
          </a:p>
        </p:txBody>
      </p:sp>
      <p:sp>
        <p:nvSpPr>
          <p:cNvPr id="13" name="テキスト ボックス 12"/>
          <p:cNvSpPr txBox="1"/>
          <p:nvPr/>
        </p:nvSpPr>
        <p:spPr>
          <a:xfrm>
            <a:off x="8446982" y="1698160"/>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T</a:t>
            </a:r>
            <a:endParaRPr kumimoji="1" lang="ja-JP" altLang="en-US" dirty="0"/>
          </a:p>
        </p:txBody>
      </p:sp>
      <p:sp>
        <p:nvSpPr>
          <p:cNvPr id="14" name="テキスト ボックス 13"/>
          <p:cNvSpPr txBox="1"/>
          <p:nvPr/>
        </p:nvSpPr>
        <p:spPr>
          <a:xfrm>
            <a:off x="8446982" y="2067492"/>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G</a:t>
            </a:r>
            <a:endParaRPr kumimoji="1" lang="ja-JP" altLang="en-US" dirty="0"/>
          </a:p>
        </p:txBody>
      </p:sp>
      <p:sp>
        <p:nvSpPr>
          <p:cNvPr id="15" name="テキスト ボックス 14"/>
          <p:cNvSpPr txBox="1"/>
          <p:nvPr/>
        </p:nvSpPr>
        <p:spPr>
          <a:xfrm>
            <a:off x="8446982" y="2436824"/>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16" name="テキスト ボックス 15"/>
          <p:cNvSpPr txBox="1"/>
          <p:nvPr/>
        </p:nvSpPr>
        <p:spPr>
          <a:xfrm>
            <a:off x="8446982" y="2806156"/>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A</a:t>
            </a:r>
            <a:endParaRPr kumimoji="1" lang="ja-JP" altLang="en-US" dirty="0"/>
          </a:p>
        </p:txBody>
      </p:sp>
      <p:sp>
        <p:nvSpPr>
          <p:cNvPr id="17" name="テキスト ボックス 16"/>
          <p:cNvSpPr txBox="1"/>
          <p:nvPr/>
        </p:nvSpPr>
        <p:spPr>
          <a:xfrm>
            <a:off x="7870024" y="3426614"/>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A</a:t>
            </a:r>
            <a:endParaRPr kumimoji="1" lang="ja-JP" altLang="en-US" dirty="0"/>
          </a:p>
        </p:txBody>
      </p:sp>
      <p:sp>
        <p:nvSpPr>
          <p:cNvPr id="18" name="テキスト ボックス 17"/>
          <p:cNvSpPr txBox="1"/>
          <p:nvPr/>
        </p:nvSpPr>
        <p:spPr>
          <a:xfrm>
            <a:off x="7870024" y="3787480"/>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19" name="テキスト ボックス 18"/>
          <p:cNvSpPr txBox="1"/>
          <p:nvPr/>
        </p:nvSpPr>
        <p:spPr>
          <a:xfrm>
            <a:off x="7870024" y="4156812"/>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G</a:t>
            </a:r>
            <a:endParaRPr kumimoji="1" lang="ja-JP" altLang="en-US" dirty="0"/>
          </a:p>
        </p:txBody>
      </p:sp>
      <p:sp>
        <p:nvSpPr>
          <p:cNvPr id="20" name="テキスト ボックス 19"/>
          <p:cNvSpPr txBox="1"/>
          <p:nvPr/>
        </p:nvSpPr>
        <p:spPr>
          <a:xfrm>
            <a:off x="7870024" y="4526144"/>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T</a:t>
            </a:r>
            <a:endParaRPr kumimoji="1" lang="ja-JP" altLang="en-US" dirty="0"/>
          </a:p>
        </p:txBody>
      </p:sp>
      <p:sp>
        <p:nvSpPr>
          <p:cNvPr id="21" name="テキスト ボックス 20"/>
          <p:cNvSpPr txBox="1"/>
          <p:nvPr/>
        </p:nvSpPr>
        <p:spPr>
          <a:xfrm>
            <a:off x="8512294" y="3418144"/>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T</a:t>
            </a:r>
            <a:endParaRPr kumimoji="1" lang="ja-JP" altLang="en-US" dirty="0"/>
          </a:p>
        </p:txBody>
      </p:sp>
      <p:sp>
        <p:nvSpPr>
          <p:cNvPr id="22" name="テキスト ボックス 21"/>
          <p:cNvSpPr txBox="1"/>
          <p:nvPr/>
        </p:nvSpPr>
        <p:spPr>
          <a:xfrm>
            <a:off x="8512294" y="3787476"/>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G</a:t>
            </a:r>
            <a:endParaRPr kumimoji="1" lang="ja-JP" altLang="en-US" dirty="0"/>
          </a:p>
        </p:txBody>
      </p:sp>
      <p:sp>
        <p:nvSpPr>
          <p:cNvPr id="23" name="テキスト ボックス 22"/>
          <p:cNvSpPr txBox="1"/>
          <p:nvPr/>
        </p:nvSpPr>
        <p:spPr>
          <a:xfrm>
            <a:off x="8512294" y="4156808"/>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24" name="テキスト ボックス 23"/>
          <p:cNvSpPr txBox="1"/>
          <p:nvPr/>
        </p:nvSpPr>
        <p:spPr>
          <a:xfrm>
            <a:off x="8512294" y="4526140"/>
            <a:ext cx="324000" cy="369332"/>
          </a:xfrm>
          <a:prstGeom prst="rect">
            <a:avLst/>
          </a:prstGeom>
          <a:solidFill>
            <a:schemeClr val="accent6">
              <a:lumMod val="20000"/>
              <a:lumOff val="80000"/>
            </a:schemeClr>
          </a:solidFill>
          <a:ln>
            <a:solidFill>
              <a:schemeClr val="tx1"/>
            </a:solidFill>
          </a:ln>
        </p:spPr>
        <p:txBody>
          <a:bodyPr wrap="none" rtlCol="0">
            <a:spAutoFit/>
          </a:bodyPr>
          <a:lstStyle/>
          <a:p>
            <a:r>
              <a:rPr lang="en-US" altLang="ja-JP" dirty="0"/>
              <a:t>A</a:t>
            </a:r>
            <a:endParaRPr kumimoji="1" lang="ja-JP" altLang="en-US" dirty="0"/>
          </a:p>
        </p:txBody>
      </p:sp>
      <p:sp>
        <p:nvSpPr>
          <p:cNvPr id="25" name="下矢印 24"/>
          <p:cNvSpPr/>
          <p:nvPr/>
        </p:nvSpPr>
        <p:spPr>
          <a:xfrm>
            <a:off x="8344513" y="3175488"/>
            <a:ext cx="113355" cy="242656"/>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a:off x="8379090" y="1834620"/>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79090" y="1987020"/>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379090" y="2172078"/>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379090" y="2270048"/>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8379090" y="2346246"/>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8400858" y="2553084"/>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400858" y="2651054"/>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400858" y="2727252"/>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389968" y="2923204"/>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389968" y="3097372"/>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227746" y="5255458"/>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A</a:t>
            </a:r>
            <a:endParaRPr kumimoji="1" lang="ja-JP" altLang="en-US" dirty="0"/>
          </a:p>
        </p:txBody>
      </p:sp>
      <p:sp>
        <p:nvSpPr>
          <p:cNvPr id="39" name="テキスト ボックス 38"/>
          <p:cNvSpPr txBox="1"/>
          <p:nvPr/>
        </p:nvSpPr>
        <p:spPr>
          <a:xfrm>
            <a:off x="7227746" y="5616324"/>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40" name="テキスト ボックス 39"/>
          <p:cNvSpPr txBox="1"/>
          <p:nvPr/>
        </p:nvSpPr>
        <p:spPr>
          <a:xfrm>
            <a:off x="7227746" y="5985656"/>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G</a:t>
            </a:r>
            <a:endParaRPr kumimoji="1" lang="ja-JP" altLang="en-US" dirty="0"/>
          </a:p>
        </p:txBody>
      </p:sp>
      <p:sp>
        <p:nvSpPr>
          <p:cNvPr id="41" name="テキスト ボックス 40"/>
          <p:cNvSpPr txBox="1"/>
          <p:nvPr/>
        </p:nvSpPr>
        <p:spPr>
          <a:xfrm>
            <a:off x="7227746" y="6354988"/>
            <a:ext cx="324000" cy="360000"/>
          </a:xfrm>
          <a:prstGeom prst="rect">
            <a:avLst/>
          </a:prstGeom>
          <a:solidFill>
            <a:schemeClr val="accent4">
              <a:lumMod val="20000"/>
              <a:lumOff val="80000"/>
            </a:schemeClr>
          </a:solidFill>
          <a:ln>
            <a:solidFill>
              <a:schemeClr val="tx1"/>
            </a:solidFill>
          </a:ln>
        </p:spPr>
        <p:txBody>
          <a:bodyPr wrap="none" rtlCol="0">
            <a:spAutoFit/>
          </a:bodyPr>
          <a:lstStyle/>
          <a:p>
            <a:r>
              <a:rPr kumimoji="1" lang="en-US" altLang="ja-JP" dirty="0"/>
              <a:t>T</a:t>
            </a:r>
            <a:endParaRPr kumimoji="1" lang="ja-JP" altLang="en-US" dirty="0"/>
          </a:p>
        </p:txBody>
      </p:sp>
      <p:sp>
        <p:nvSpPr>
          <p:cNvPr id="42" name="テキスト ボックス 41"/>
          <p:cNvSpPr txBox="1"/>
          <p:nvPr/>
        </p:nvSpPr>
        <p:spPr>
          <a:xfrm>
            <a:off x="8762668" y="5214330"/>
            <a:ext cx="324000" cy="369332"/>
          </a:xfrm>
          <a:prstGeom prst="rect">
            <a:avLst/>
          </a:prstGeom>
          <a:solidFill>
            <a:schemeClr val="accent3">
              <a:lumMod val="20000"/>
              <a:lumOff val="80000"/>
            </a:schemeClr>
          </a:solidFill>
          <a:ln>
            <a:solidFill>
              <a:schemeClr val="tx1"/>
            </a:solidFill>
          </a:ln>
        </p:spPr>
        <p:txBody>
          <a:bodyPr wrap="none" rtlCol="0">
            <a:spAutoFit/>
          </a:bodyPr>
          <a:lstStyle/>
          <a:p>
            <a:r>
              <a:rPr lang="en-US" altLang="ja-JP" dirty="0"/>
              <a:t>T</a:t>
            </a:r>
            <a:endParaRPr kumimoji="1" lang="ja-JP" altLang="en-US" dirty="0"/>
          </a:p>
        </p:txBody>
      </p:sp>
      <p:sp>
        <p:nvSpPr>
          <p:cNvPr id="43" name="テキスト ボックス 42"/>
          <p:cNvSpPr txBox="1"/>
          <p:nvPr/>
        </p:nvSpPr>
        <p:spPr>
          <a:xfrm>
            <a:off x="8762668" y="5583662"/>
            <a:ext cx="324000" cy="369332"/>
          </a:xfrm>
          <a:prstGeom prst="rect">
            <a:avLst/>
          </a:prstGeom>
          <a:solidFill>
            <a:schemeClr val="accent3">
              <a:lumMod val="20000"/>
              <a:lumOff val="80000"/>
            </a:schemeClr>
          </a:solidFill>
          <a:ln>
            <a:solidFill>
              <a:schemeClr val="tx1"/>
            </a:solidFill>
          </a:ln>
        </p:spPr>
        <p:txBody>
          <a:bodyPr wrap="none" rtlCol="0">
            <a:spAutoFit/>
          </a:bodyPr>
          <a:lstStyle/>
          <a:p>
            <a:r>
              <a:rPr lang="en-US" altLang="ja-JP" dirty="0"/>
              <a:t>G</a:t>
            </a:r>
            <a:endParaRPr kumimoji="1" lang="ja-JP" altLang="en-US" dirty="0"/>
          </a:p>
        </p:txBody>
      </p:sp>
      <p:sp>
        <p:nvSpPr>
          <p:cNvPr id="44" name="テキスト ボックス 43"/>
          <p:cNvSpPr txBox="1"/>
          <p:nvPr/>
        </p:nvSpPr>
        <p:spPr>
          <a:xfrm>
            <a:off x="8762668" y="5952994"/>
            <a:ext cx="324000" cy="369332"/>
          </a:xfrm>
          <a:prstGeom prst="rect">
            <a:avLst/>
          </a:prstGeom>
          <a:solidFill>
            <a:schemeClr val="accent3">
              <a:lumMod val="20000"/>
              <a:lumOff val="80000"/>
            </a:schemeClr>
          </a:solidFill>
          <a:ln>
            <a:solidFill>
              <a:schemeClr val="tx1"/>
            </a:solidFill>
          </a:ln>
        </p:spPr>
        <p:txBody>
          <a:bodyPr wrap="none" rtlCol="0">
            <a:spAutoFit/>
          </a:bodyPr>
          <a:lstStyle/>
          <a:p>
            <a:r>
              <a:rPr lang="en-US" altLang="ja-JP" dirty="0"/>
              <a:t>C</a:t>
            </a:r>
            <a:endParaRPr kumimoji="1" lang="ja-JP" altLang="en-US" dirty="0"/>
          </a:p>
        </p:txBody>
      </p:sp>
      <p:sp>
        <p:nvSpPr>
          <p:cNvPr id="45" name="テキスト ボックス 44"/>
          <p:cNvSpPr txBox="1"/>
          <p:nvPr/>
        </p:nvSpPr>
        <p:spPr>
          <a:xfrm>
            <a:off x="8762668" y="6322326"/>
            <a:ext cx="324000" cy="369332"/>
          </a:xfrm>
          <a:prstGeom prst="rect">
            <a:avLst/>
          </a:prstGeom>
          <a:solidFill>
            <a:schemeClr val="accent3">
              <a:lumMod val="20000"/>
              <a:lumOff val="80000"/>
            </a:schemeClr>
          </a:solidFill>
          <a:ln>
            <a:solidFill>
              <a:schemeClr val="tx1"/>
            </a:solidFill>
          </a:ln>
        </p:spPr>
        <p:txBody>
          <a:bodyPr wrap="none" rtlCol="0">
            <a:spAutoFit/>
          </a:bodyPr>
          <a:lstStyle/>
          <a:p>
            <a:r>
              <a:rPr lang="en-US" altLang="ja-JP" dirty="0"/>
              <a:t>A</a:t>
            </a:r>
            <a:endParaRPr kumimoji="1" lang="ja-JP" altLang="en-US" dirty="0"/>
          </a:p>
        </p:txBody>
      </p:sp>
      <p:sp>
        <p:nvSpPr>
          <p:cNvPr id="46" name="下矢印 45"/>
          <p:cNvSpPr/>
          <p:nvPr/>
        </p:nvSpPr>
        <p:spPr>
          <a:xfrm>
            <a:off x="8265735" y="4926576"/>
            <a:ext cx="113355" cy="242656"/>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下矢印 46"/>
          <p:cNvSpPr/>
          <p:nvPr/>
        </p:nvSpPr>
        <p:spPr>
          <a:xfrm rot="16200000">
            <a:off x="8061476" y="5798318"/>
            <a:ext cx="113355" cy="242656"/>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7165954" y="2848807"/>
            <a:ext cx="1212191" cy="646331"/>
          </a:xfrm>
          <a:prstGeom prst="rect">
            <a:avLst/>
          </a:prstGeom>
          <a:noFill/>
        </p:spPr>
        <p:txBody>
          <a:bodyPr wrap="none" rtlCol="0">
            <a:spAutoFit/>
          </a:bodyPr>
          <a:lstStyle/>
          <a:p>
            <a:r>
              <a:rPr lang="en-US" altLang="ja-JP" dirty="0"/>
              <a:t>DNA</a:t>
            </a:r>
          </a:p>
          <a:p>
            <a:r>
              <a:rPr lang="ja-JP" altLang="en-US" dirty="0"/>
              <a:t>ヘリカーゼ</a:t>
            </a:r>
            <a:endParaRPr kumimoji="1" lang="ja-JP" altLang="en-US" dirty="0"/>
          </a:p>
        </p:txBody>
      </p:sp>
      <p:sp>
        <p:nvSpPr>
          <p:cNvPr id="49" name="テキスト ボックス 48"/>
          <p:cNvSpPr txBox="1"/>
          <p:nvPr/>
        </p:nvSpPr>
        <p:spPr>
          <a:xfrm>
            <a:off x="7498606" y="5956157"/>
            <a:ext cx="1375698" cy="646331"/>
          </a:xfrm>
          <a:prstGeom prst="rect">
            <a:avLst/>
          </a:prstGeom>
          <a:noFill/>
        </p:spPr>
        <p:txBody>
          <a:bodyPr wrap="none" rtlCol="0">
            <a:spAutoFit/>
          </a:bodyPr>
          <a:lstStyle/>
          <a:p>
            <a:r>
              <a:rPr kumimoji="1" lang="en-US" altLang="ja-JP" dirty="0"/>
              <a:t>DNA</a:t>
            </a:r>
          </a:p>
          <a:p>
            <a:r>
              <a:rPr kumimoji="1" lang="ja-JP" altLang="en-US" dirty="0"/>
              <a:t>ポリメラーゼ</a:t>
            </a:r>
          </a:p>
        </p:txBody>
      </p:sp>
      <p:sp>
        <p:nvSpPr>
          <p:cNvPr id="50" name="下矢印 49"/>
          <p:cNvSpPr/>
          <p:nvPr/>
        </p:nvSpPr>
        <p:spPr>
          <a:xfrm rot="2836982">
            <a:off x="7870822" y="5153720"/>
            <a:ext cx="113355" cy="242656"/>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3463516" y="2172078"/>
            <a:ext cx="595035" cy="338554"/>
          </a:xfrm>
          <a:prstGeom prst="rect">
            <a:avLst/>
          </a:prstGeom>
          <a:solidFill>
            <a:srgbClr val="006600"/>
          </a:solidFill>
          <a:ln>
            <a:noFill/>
          </a:ln>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sp>
        <p:nvSpPr>
          <p:cNvPr id="9" name="テキスト ボックス 8"/>
          <p:cNvSpPr txBox="1"/>
          <p:nvPr/>
        </p:nvSpPr>
        <p:spPr>
          <a:xfrm>
            <a:off x="7235692" y="3972808"/>
            <a:ext cx="492443" cy="461665"/>
          </a:xfrm>
          <a:prstGeom prst="rect">
            <a:avLst/>
          </a:prstGeom>
          <a:noFill/>
        </p:spPr>
        <p:txBody>
          <a:bodyPr wrap="none" rtlCol="0">
            <a:spAutoFit/>
          </a:bodyPr>
          <a:lstStyle/>
          <a:p>
            <a:r>
              <a:rPr kumimoji="1" lang="ja-JP" altLang="en-US" sz="2400" dirty="0"/>
              <a:t>①</a:t>
            </a:r>
          </a:p>
        </p:txBody>
      </p:sp>
      <p:sp>
        <p:nvSpPr>
          <p:cNvPr id="52" name="テキスト ボックス 51"/>
          <p:cNvSpPr txBox="1"/>
          <p:nvPr/>
        </p:nvSpPr>
        <p:spPr>
          <a:xfrm>
            <a:off x="6674093" y="6091493"/>
            <a:ext cx="492443" cy="461665"/>
          </a:xfrm>
          <a:prstGeom prst="rect">
            <a:avLst/>
          </a:prstGeom>
          <a:noFill/>
        </p:spPr>
        <p:txBody>
          <a:bodyPr wrap="none" rtlCol="0">
            <a:spAutoFit/>
          </a:bodyPr>
          <a:lstStyle/>
          <a:p>
            <a:r>
              <a:rPr kumimoji="1" lang="ja-JP" altLang="en-US" sz="2400" dirty="0"/>
              <a:t>②</a:t>
            </a:r>
          </a:p>
        </p:txBody>
      </p:sp>
    </p:spTree>
    <p:extLst>
      <p:ext uri="{BB962C8B-B14F-4D97-AF65-F5344CB8AC3E}">
        <p14:creationId xmlns:p14="http://schemas.microsoft.com/office/powerpoint/2010/main" val="19220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３種類の</a:t>
            </a:r>
            <a:r>
              <a:rPr kumimoji="1" lang="en-US" altLang="ja-JP" dirty="0"/>
              <a:t>RNA</a:t>
            </a:r>
            <a:r>
              <a:rPr kumimoji="1" lang="ja-JP" altLang="en-US" dirty="0"/>
              <a:t>の働き</a:t>
            </a: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8739" y="1641987"/>
            <a:ext cx="5548311" cy="52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733550" y="1293908"/>
            <a:ext cx="1460656" cy="338554"/>
          </a:xfrm>
          <a:prstGeom prst="rect">
            <a:avLst/>
          </a:prstGeom>
          <a:solidFill>
            <a:srgbClr val="FFFFC1"/>
          </a:solidFill>
          <a:ln>
            <a:solidFill>
              <a:schemeClr val="accent1"/>
            </a:solidFill>
          </a:ln>
        </p:spPr>
        <p:txBody>
          <a:bodyPr wrap="none" rtlCol="0">
            <a:spAutoFit/>
          </a:bodyPr>
          <a:lstStyle/>
          <a:p>
            <a:r>
              <a:rPr kumimoji="1" lang="ja-JP" altLang="en-US" sz="1600" dirty="0"/>
              <a:t>リボソーム</a:t>
            </a:r>
            <a:r>
              <a:rPr kumimoji="1" lang="en-US" altLang="ja-JP" sz="1600" dirty="0"/>
              <a:t>RNA</a:t>
            </a:r>
            <a:endParaRPr kumimoji="1" lang="ja-JP" altLang="en-US" sz="1600" dirty="0"/>
          </a:p>
        </p:txBody>
      </p:sp>
      <p:sp>
        <p:nvSpPr>
          <p:cNvPr id="5" name="テキスト ボックス 4"/>
          <p:cNvSpPr txBox="1"/>
          <p:nvPr/>
        </p:nvSpPr>
        <p:spPr>
          <a:xfrm>
            <a:off x="3414511" y="1293908"/>
            <a:ext cx="1758815" cy="338554"/>
          </a:xfrm>
          <a:prstGeom prst="rect">
            <a:avLst/>
          </a:prstGeom>
          <a:solidFill>
            <a:srgbClr val="FFFFC1"/>
          </a:solidFill>
          <a:ln>
            <a:solidFill>
              <a:schemeClr val="accent1"/>
            </a:solidFill>
          </a:ln>
        </p:spPr>
        <p:txBody>
          <a:bodyPr wrap="none" rtlCol="0">
            <a:spAutoFit/>
          </a:bodyPr>
          <a:lstStyle/>
          <a:p>
            <a:r>
              <a:rPr kumimoji="1" lang="ja-JP" altLang="en-US" sz="1600" dirty="0"/>
              <a:t>メッセンジャー</a:t>
            </a:r>
            <a:r>
              <a:rPr kumimoji="1" lang="en-US" altLang="ja-JP" sz="1600" dirty="0"/>
              <a:t>RNA</a:t>
            </a:r>
            <a:endParaRPr kumimoji="1" lang="ja-JP" altLang="en-US" sz="1600" dirty="0"/>
          </a:p>
        </p:txBody>
      </p:sp>
      <p:sp>
        <p:nvSpPr>
          <p:cNvPr id="6" name="テキスト ボックス 5"/>
          <p:cNvSpPr txBox="1"/>
          <p:nvPr/>
        </p:nvSpPr>
        <p:spPr>
          <a:xfrm>
            <a:off x="5295900" y="1293908"/>
            <a:ext cx="1729961" cy="338554"/>
          </a:xfrm>
          <a:prstGeom prst="rect">
            <a:avLst/>
          </a:prstGeom>
          <a:solidFill>
            <a:srgbClr val="FFFFC1"/>
          </a:solidFill>
          <a:ln>
            <a:solidFill>
              <a:schemeClr val="accent1"/>
            </a:solidFill>
          </a:ln>
        </p:spPr>
        <p:txBody>
          <a:bodyPr wrap="none" rtlCol="0">
            <a:spAutoFit/>
          </a:bodyPr>
          <a:lstStyle/>
          <a:p>
            <a:r>
              <a:rPr kumimoji="1" lang="ja-JP" altLang="en-US" sz="1600" dirty="0"/>
              <a:t>トランスファー</a:t>
            </a:r>
            <a:r>
              <a:rPr kumimoji="1" lang="en-US" altLang="ja-JP" sz="1600" dirty="0"/>
              <a:t>RNA</a:t>
            </a:r>
            <a:endParaRPr kumimoji="1" lang="ja-JP" altLang="en-US" sz="1600" dirty="0"/>
          </a:p>
        </p:txBody>
      </p:sp>
      <p:sp>
        <p:nvSpPr>
          <p:cNvPr id="7" name="テキスト ボックス 6"/>
          <p:cNvSpPr txBox="1"/>
          <p:nvPr/>
        </p:nvSpPr>
        <p:spPr>
          <a:xfrm>
            <a:off x="7358743" y="457200"/>
            <a:ext cx="1338828" cy="646331"/>
          </a:xfrm>
          <a:prstGeom prst="rect">
            <a:avLst/>
          </a:prstGeom>
          <a:noFill/>
        </p:spPr>
        <p:txBody>
          <a:bodyPr wrap="none" rtlCol="0">
            <a:spAutoFit/>
          </a:bodyPr>
          <a:lstStyle/>
          <a:p>
            <a:r>
              <a:rPr kumimoji="1" lang="ja-JP" altLang="en-US" dirty="0"/>
              <a:t>教科書</a:t>
            </a:r>
            <a:r>
              <a:rPr kumimoji="1" lang="en-US" altLang="ja-JP" dirty="0"/>
              <a:t>p.51</a:t>
            </a:r>
          </a:p>
          <a:p>
            <a:r>
              <a:rPr lang="ja-JP" altLang="en-US" dirty="0"/>
              <a:t>プリント</a:t>
            </a:r>
            <a:r>
              <a:rPr lang="en-US" altLang="ja-JP" dirty="0"/>
              <a:t>p.15</a:t>
            </a:r>
            <a:endParaRPr kumimoji="1" lang="ja-JP" altLang="en-US" dirty="0"/>
          </a:p>
        </p:txBody>
      </p:sp>
      <p:sp>
        <p:nvSpPr>
          <p:cNvPr id="8" name="テキスト ボックス 7"/>
          <p:cNvSpPr txBox="1"/>
          <p:nvPr/>
        </p:nvSpPr>
        <p:spPr>
          <a:xfrm>
            <a:off x="1406485" y="6488668"/>
            <a:ext cx="494045" cy="338554"/>
          </a:xfrm>
          <a:prstGeom prst="rect">
            <a:avLst/>
          </a:prstGeom>
          <a:solidFill>
            <a:schemeClr val="bg1"/>
          </a:solidFill>
        </p:spPr>
        <p:txBody>
          <a:bodyPr wrap="none" rtlCol="0">
            <a:spAutoFit/>
          </a:bodyPr>
          <a:lstStyle/>
          <a:p>
            <a:pPr algn="ctr"/>
            <a:r>
              <a:rPr kumimoji="1" lang="ja-JP" altLang="en-US" sz="1600" dirty="0"/>
              <a:t>図</a:t>
            </a:r>
            <a:r>
              <a:rPr kumimoji="1" lang="en-US" altLang="ja-JP" sz="1600" dirty="0"/>
              <a:t>7</a:t>
            </a:r>
          </a:p>
        </p:txBody>
      </p:sp>
    </p:spTree>
    <p:extLst>
      <p:ext uri="{BB962C8B-B14F-4D97-AF65-F5344CB8AC3E}">
        <p14:creationId xmlns:p14="http://schemas.microsoft.com/office/powerpoint/2010/main" val="275965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遺伝暗号　３文字で一つのアミノ酸</a:t>
            </a:r>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6827"/>
          <a:stretch/>
        </p:blipFill>
        <p:spPr bwMode="auto">
          <a:xfrm>
            <a:off x="1166813" y="1256280"/>
            <a:ext cx="6110288" cy="547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1838325" y="5267325"/>
            <a:ext cx="485775" cy="238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4221957" y="2790825"/>
            <a:ext cx="485775" cy="2381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231482" y="3038475"/>
            <a:ext cx="485775" cy="2381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450682" y="2800350"/>
            <a:ext cx="485775" cy="2381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358743" y="1180078"/>
            <a:ext cx="1338828" cy="646331"/>
          </a:xfrm>
          <a:prstGeom prst="rect">
            <a:avLst/>
          </a:prstGeom>
          <a:solidFill>
            <a:schemeClr val="bg2"/>
          </a:solidFill>
        </p:spPr>
        <p:txBody>
          <a:bodyPr wrap="none" rtlCol="0">
            <a:spAutoFit/>
          </a:bodyPr>
          <a:lstStyle/>
          <a:p>
            <a:r>
              <a:rPr kumimoji="1" lang="ja-JP" altLang="en-US" dirty="0"/>
              <a:t>教科書</a:t>
            </a:r>
            <a:r>
              <a:rPr kumimoji="1" lang="en-US" altLang="ja-JP" dirty="0"/>
              <a:t>p.54</a:t>
            </a:r>
          </a:p>
          <a:p>
            <a:r>
              <a:rPr lang="ja-JP" altLang="en-US" dirty="0"/>
              <a:t>プリント</a:t>
            </a:r>
            <a:r>
              <a:rPr lang="en-US" altLang="ja-JP" dirty="0"/>
              <a:t>p.15</a:t>
            </a:r>
            <a:endParaRPr kumimoji="1" lang="ja-JP" altLang="en-US" dirty="0"/>
          </a:p>
        </p:txBody>
      </p:sp>
    </p:spTree>
    <p:extLst>
      <p:ext uri="{BB962C8B-B14F-4D97-AF65-F5344CB8AC3E}">
        <p14:creationId xmlns:p14="http://schemas.microsoft.com/office/powerpoint/2010/main" val="382090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トランスファー</a:t>
            </a:r>
            <a:r>
              <a:rPr kumimoji="1" lang="en-US" altLang="ja-JP" dirty="0"/>
              <a:t>RNA</a:t>
            </a:r>
            <a:r>
              <a:rPr kumimoji="1" lang="ja-JP" altLang="en-US" dirty="0"/>
              <a:t>（転移</a:t>
            </a:r>
            <a:r>
              <a:rPr kumimoji="1" lang="en-US" altLang="ja-JP" dirty="0"/>
              <a:t>RNA</a:t>
            </a:r>
            <a:r>
              <a:rPr kumimoji="1" lang="ja-JP" altLang="en-US" dirty="0"/>
              <a:t>）</a:t>
            </a:r>
          </a:p>
        </p:txBody>
      </p:sp>
      <p:pic>
        <p:nvPicPr>
          <p:cNvPr id="3" name="Picture 2" descr="C:\Users\K_Ito\Documents\Scanned Documents\イメージ (2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1806" y="1766570"/>
            <a:ext cx="6117233" cy="406044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943350" y="6400800"/>
            <a:ext cx="2890535" cy="338554"/>
          </a:xfrm>
          <a:prstGeom prst="rect">
            <a:avLst/>
          </a:prstGeom>
          <a:noFill/>
        </p:spPr>
        <p:txBody>
          <a:bodyPr wrap="none" rtlCol="0">
            <a:spAutoFit/>
          </a:bodyPr>
          <a:lstStyle/>
          <a:p>
            <a:r>
              <a:rPr kumimoji="1" lang="ja-JP" altLang="en-US" sz="1600" dirty="0">
                <a:solidFill>
                  <a:schemeClr val="bg1">
                    <a:lumMod val="50000"/>
                  </a:schemeClr>
                </a:solidFill>
              </a:rPr>
              <a:t>人間生物学（医学書院）　図</a:t>
            </a:r>
            <a:r>
              <a:rPr kumimoji="1" lang="en-US" altLang="ja-JP" sz="1600" dirty="0">
                <a:solidFill>
                  <a:schemeClr val="bg1">
                    <a:lumMod val="50000"/>
                  </a:schemeClr>
                </a:solidFill>
              </a:rPr>
              <a:t>102</a:t>
            </a:r>
            <a:endParaRPr kumimoji="1" lang="ja-JP" altLang="en-US" sz="1600" dirty="0">
              <a:solidFill>
                <a:schemeClr val="bg1">
                  <a:lumMod val="50000"/>
                </a:schemeClr>
              </a:solidFill>
            </a:endParaRPr>
          </a:p>
        </p:txBody>
      </p:sp>
      <p:sp>
        <p:nvSpPr>
          <p:cNvPr id="5" name="テキスト ボックス 4"/>
          <p:cNvSpPr txBox="1"/>
          <p:nvPr/>
        </p:nvSpPr>
        <p:spPr>
          <a:xfrm>
            <a:off x="838200" y="5800725"/>
            <a:ext cx="2656496" cy="584775"/>
          </a:xfrm>
          <a:prstGeom prst="rect">
            <a:avLst/>
          </a:prstGeom>
          <a:solidFill>
            <a:schemeClr val="accent4">
              <a:lumMod val="20000"/>
              <a:lumOff val="80000"/>
            </a:schemeClr>
          </a:solidFill>
        </p:spPr>
        <p:txBody>
          <a:bodyPr wrap="none" rtlCol="0">
            <a:spAutoFit/>
          </a:bodyPr>
          <a:lstStyle/>
          <a:p>
            <a:r>
              <a:rPr kumimoji="1" lang="en-US" altLang="ja-JP" sz="1600" dirty="0"/>
              <a:t>GAA</a:t>
            </a:r>
            <a:r>
              <a:rPr kumimoji="1" lang="ja-JP" altLang="en-US" sz="1600" dirty="0"/>
              <a:t>は</a:t>
            </a:r>
            <a:r>
              <a:rPr kumimoji="1" lang="en-US" altLang="ja-JP" sz="1600" dirty="0"/>
              <a:t>CUU</a:t>
            </a:r>
            <a:r>
              <a:rPr kumimoji="1" lang="ja-JP" altLang="en-US" sz="1600" dirty="0"/>
              <a:t>の</a:t>
            </a:r>
            <a:r>
              <a:rPr lang="ja-JP" altLang="en-US" sz="1600" dirty="0"/>
              <a:t>アンチコドン</a:t>
            </a:r>
            <a:endParaRPr kumimoji="1" lang="en-US" altLang="ja-JP" sz="1600" dirty="0"/>
          </a:p>
          <a:p>
            <a:r>
              <a:rPr kumimoji="1" lang="en-US" altLang="ja-JP" sz="1600" dirty="0"/>
              <a:t>CUU</a:t>
            </a:r>
            <a:r>
              <a:rPr kumimoji="1" lang="ja-JP" altLang="en-US" sz="1600" dirty="0"/>
              <a:t>はロイシン（</a:t>
            </a:r>
            <a:r>
              <a:rPr kumimoji="1" lang="en-US" altLang="ja-JP" sz="1600" dirty="0" err="1"/>
              <a:t>Leu</a:t>
            </a:r>
            <a:r>
              <a:rPr kumimoji="1" lang="ja-JP" altLang="en-US" sz="1600" dirty="0"/>
              <a:t>）をコード</a:t>
            </a:r>
          </a:p>
        </p:txBody>
      </p:sp>
      <p:sp>
        <p:nvSpPr>
          <p:cNvPr id="6" name="テキスト ボックス 5"/>
          <p:cNvSpPr txBox="1"/>
          <p:nvPr/>
        </p:nvSpPr>
        <p:spPr>
          <a:xfrm>
            <a:off x="2047875" y="1537871"/>
            <a:ext cx="1396536" cy="338554"/>
          </a:xfrm>
          <a:prstGeom prst="rect">
            <a:avLst/>
          </a:prstGeom>
          <a:noFill/>
        </p:spPr>
        <p:txBody>
          <a:bodyPr wrap="none" rtlCol="0">
            <a:spAutoFit/>
          </a:bodyPr>
          <a:lstStyle/>
          <a:p>
            <a:r>
              <a:rPr kumimoji="1" lang="ja-JP" altLang="en-US" sz="1600" dirty="0"/>
              <a:t>ロイシン（</a:t>
            </a:r>
            <a:r>
              <a:rPr kumimoji="1" lang="en-US" altLang="ja-JP" sz="1600" dirty="0" err="1"/>
              <a:t>Leu</a:t>
            </a:r>
            <a:r>
              <a:rPr kumimoji="1" lang="ja-JP" altLang="en-US" sz="1600" dirty="0"/>
              <a:t>）</a:t>
            </a:r>
          </a:p>
        </p:txBody>
      </p:sp>
      <p:sp>
        <p:nvSpPr>
          <p:cNvPr id="7" name="テキスト ボックス 6"/>
          <p:cNvSpPr txBox="1"/>
          <p:nvPr/>
        </p:nvSpPr>
        <p:spPr>
          <a:xfrm>
            <a:off x="3190875" y="4886325"/>
            <a:ext cx="596638" cy="369332"/>
          </a:xfrm>
          <a:prstGeom prst="rect">
            <a:avLst/>
          </a:prstGeom>
          <a:noFill/>
        </p:spPr>
        <p:txBody>
          <a:bodyPr wrap="none" rtlCol="0">
            <a:spAutoFit/>
          </a:bodyPr>
          <a:lstStyle/>
          <a:p>
            <a:r>
              <a:rPr kumimoji="1" lang="en-US" altLang="ja-JP" dirty="0"/>
              <a:t>GAA</a:t>
            </a:r>
            <a:endParaRPr kumimoji="1" lang="ja-JP" altLang="en-US" dirty="0"/>
          </a:p>
        </p:txBody>
      </p:sp>
      <p:sp>
        <p:nvSpPr>
          <p:cNvPr id="8" name="テキスト ボックス 7"/>
          <p:cNvSpPr txBox="1"/>
          <p:nvPr/>
        </p:nvSpPr>
        <p:spPr>
          <a:xfrm>
            <a:off x="5090298" y="4886325"/>
            <a:ext cx="596638" cy="369332"/>
          </a:xfrm>
          <a:prstGeom prst="rect">
            <a:avLst/>
          </a:prstGeom>
          <a:noFill/>
        </p:spPr>
        <p:txBody>
          <a:bodyPr wrap="none" rtlCol="0">
            <a:spAutoFit/>
          </a:bodyPr>
          <a:lstStyle/>
          <a:p>
            <a:r>
              <a:rPr kumimoji="1" lang="en-US" altLang="ja-JP" dirty="0"/>
              <a:t>GAA</a:t>
            </a:r>
            <a:endParaRPr kumimoji="1" lang="ja-JP" altLang="en-US" dirty="0"/>
          </a:p>
        </p:txBody>
      </p:sp>
    </p:spTree>
    <p:extLst>
      <p:ext uri="{BB962C8B-B14F-4D97-AF65-F5344CB8AC3E}">
        <p14:creationId xmlns:p14="http://schemas.microsoft.com/office/powerpoint/2010/main" val="3790923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翻訳　</a:t>
            </a:r>
            <a:r>
              <a:rPr lang="en-US" altLang="ja-JP" dirty="0"/>
              <a:t>mRNA</a:t>
            </a:r>
            <a:r>
              <a:rPr lang="ja-JP" altLang="en-US" dirty="0"/>
              <a:t>→</a:t>
            </a:r>
            <a:r>
              <a:rPr lang="en-US" altLang="ja-JP" dirty="0" err="1"/>
              <a:t>tRNA</a:t>
            </a:r>
            <a:r>
              <a:rPr lang="ja-JP" altLang="en-US" dirty="0"/>
              <a:t>→アミノ酸</a:t>
            </a:r>
            <a:endParaRPr kumimoji="1" lang="ja-JP" alt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0412" y="1676400"/>
            <a:ext cx="5809988" cy="371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84000" y="5892284"/>
            <a:ext cx="7776000" cy="830997"/>
          </a:xfrm>
          <a:prstGeom prst="rect">
            <a:avLst/>
          </a:prstGeom>
          <a:solidFill>
            <a:schemeClr val="accent6">
              <a:lumMod val="20000"/>
              <a:lumOff val="80000"/>
            </a:schemeClr>
          </a:solidFill>
        </p:spPr>
        <p:txBody>
          <a:bodyPr wrap="square" rtlCol="0">
            <a:spAutoFit/>
          </a:bodyPr>
          <a:lstStyle/>
          <a:p>
            <a:r>
              <a:rPr kumimoji="1" lang="en-US" altLang="ja-JP" sz="2400" dirty="0"/>
              <a:t>DNA</a:t>
            </a:r>
            <a:r>
              <a:rPr kumimoji="1" lang="ja-JP" altLang="en-US" sz="2400" dirty="0"/>
              <a:t>から</a:t>
            </a:r>
            <a:r>
              <a:rPr kumimoji="1" lang="en-US" altLang="ja-JP" sz="2400" dirty="0"/>
              <a:t>mRNA</a:t>
            </a:r>
            <a:r>
              <a:rPr kumimoji="1" lang="ja-JP" altLang="en-US" sz="2400" dirty="0" err="1"/>
              <a:t>に</a:t>
            </a:r>
            <a:r>
              <a:rPr kumimoji="1" lang="ja-JP" altLang="en-US" sz="2400" dirty="0" err="1">
                <a:solidFill>
                  <a:srgbClr val="C00000"/>
                </a:solidFill>
              </a:rPr>
              <a:t>転</a:t>
            </a:r>
            <a:r>
              <a:rPr kumimoji="1" lang="ja-JP" altLang="en-US" sz="2400" dirty="0">
                <a:solidFill>
                  <a:srgbClr val="C00000"/>
                </a:solidFill>
              </a:rPr>
              <a:t>写</a:t>
            </a:r>
            <a:r>
              <a:rPr kumimoji="1" lang="ja-JP" altLang="en-US" sz="2400" dirty="0"/>
              <a:t>されて、タンパク質に</a:t>
            </a:r>
            <a:r>
              <a:rPr kumimoji="1" lang="ja-JP" altLang="en-US" sz="2400" dirty="0">
                <a:solidFill>
                  <a:srgbClr val="C00000"/>
                </a:solidFill>
              </a:rPr>
              <a:t>翻訳</a:t>
            </a:r>
            <a:r>
              <a:rPr kumimoji="1" lang="ja-JP" altLang="en-US" sz="2400" dirty="0"/>
              <a:t>されるまでを</a:t>
            </a:r>
            <a:r>
              <a:rPr kumimoji="1" lang="ja-JP" altLang="en-US" sz="2400" dirty="0">
                <a:solidFill>
                  <a:srgbClr val="C00000"/>
                </a:solidFill>
              </a:rPr>
              <a:t>遺伝子発現</a:t>
            </a:r>
            <a:r>
              <a:rPr kumimoji="1" lang="ja-JP" altLang="en-US" sz="2400" dirty="0"/>
              <a:t>という</a:t>
            </a:r>
          </a:p>
        </p:txBody>
      </p:sp>
      <p:sp>
        <p:nvSpPr>
          <p:cNvPr id="5" name="テキスト ボックス 4"/>
          <p:cNvSpPr txBox="1"/>
          <p:nvPr/>
        </p:nvSpPr>
        <p:spPr>
          <a:xfrm>
            <a:off x="7139668" y="1567562"/>
            <a:ext cx="1338828" cy="646331"/>
          </a:xfrm>
          <a:prstGeom prst="rect">
            <a:avLst/>
          </a:prstGeom>
          <a:solidFill>
            <a:schemeClr val="bg2"/>
          </a:solidFill>
        </p:spPr>
        <p:txBody>
          <a:bodyPr wrap="none" rtlCol="0">
            <a:spAutoFit/>
          </a:bodyPr>
          <a:lstStyle/>
          <a:p>
            <a:r>
              <a:rPr kumimoji="1" lang="ja-JP" altLang="en-US" dirty="0"/>
              <a:t>教科書</a:t>
            </a:r>
            <a:r>
              <a:rPr kumimoji="1" lang="en-US" altLang="ja-JP" dirty="0"/>
              <a:t>p.55</a:t>
            </a:r>
          </a:p>
          <a:p>
            <a:r>
              <a:rPr lang="ja-JP" altLang="en-US" dirty="0"/>
              <a:t>プリント</a:t>
            </a:r>
            <a:r>
              <a:rPr lang="en-US" altLang="ja-JP" dirty="0"/>
              <a:t>p.15</a:t>
            </a:r>
            <a:endParaRPr kumimoji="1" lang="ja-JP" altLang="en-US" dirty="0"/>
          </a:p>
        </p:txBody>
      </p:sp>
    </p:spTree>
    <p:extLst>
      <p:ext uri="{BB962C8B-B14F-4D97-AF65-F5344CB8AC3E}">
        <p14:creationId xmlns:p14="http://schemas.microsoft.com/office/powerpoint/2010/main" val="291903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細胞内小器官　小胞体・ゴルジ体・ミトコンドリア</a:t>
            </a:r>
            <a:endParaRPr kumimoji="1" lang="ja-JP" altLang="en-US" dirty="0"/>
          </a:p>
        </p:txBody>
      </p:sp>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367" y="1258312"/>
            <a:ext cx="6033266" cy="477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362281" y="5474864"/>
            <a:ext cx="598241" cy="369332"/>
          </a:xfrm>
          <a:prstGeom prst="rect">
            <a:avLst/>
          </a:prstGeom>
          <a:noFill/>
        </p:spPr>
        <p:txBody>
          <a:bodyPr wrap="none" rtlCol="0">
            <a:spAutoFit/>
          </a:bodyPr>
          <a:lstStyle/>
          <a:p>
            <a:r>
              <a:rPr kumimoji="1" lang="en-US" altLang="ja-JP" dirty="0"/>
              <a:t>p.17</a:t>
            </a:r>
            <a:endParaRPr kumimoji="1" lang="ja-JP" altLang="en-US" dirty="0"/>
          </a:p>
        </p:txBody>
      </p:sp>
      <p:sp>
        <p:nvSpPr>
          <p:cNvPr id="3" name="角丸四角形 2"/>
          <p:cNvSpPr/>
          <p:nvPr/>
        </p:nvSpPr>
        <p:spPr>
          <a:xfrm>
            <a:off x="1866900" y="2714625"/>
            <a:ext cx="447675" cy="352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943225" y="3133726"/>
            <a:ext cx="561975" cy="247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43224" y="5075815"/>
            <a:ext cx="942976" cy="247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4572000" y="2590800"/>
            <a:ext cx="866775" cy="2095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41984" y="2557075"/>
            <a:ext cx="869149" cy="276999"/>
          </a:xfrm>
          <a:prstGeom prst="rect">
            <a:avLst/>
          </a:prstGeom>
          <a:noFill/>
        </p:spPr>
        <p:txBody>
          <a:bodyPr wrap="none" rtlCol="0">
            <a:spAutoFit/>
          </a:bodyPr>
          <a:lstStyle/>
          <a:p>
            <a:r>
              <a:rPr kumimoji="1" lang="ja-JP" altLang="en-US" sz="1200" dirty="0"/>
              <a:t>リボソーム</a:t>
            </a:r>
          </a:p>
        </p:txBody>
      </p:sp>
      <p:cxnSp>
        <p:nvCxnSpPr>
          <p:cNvPr id="10" name="直線コネクタ 9"/>
          <p:cNvCxnSpPr/>
          <p:nvPr/>
        </p:nvCxnSpPr>
        <p:spPr>
          <a:xfrm flipV="1">
            <a:off x="1555367" y="2590801"/>
            <a:ext cx="535370" cy="1238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85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solidFill>
            <a:schemeClr val="accent2">
              <a:lumMod val="40000"/>
              <a:lumOff val="60000"/>
            </a:schemeClr>
          </a:solidFill>
        </p:spPr>
        <p:txBody>
          <a:bodyPr/>
          <a:lstStyle/>
          <a:p>
            <a:r>
              <a:rPr kumimoji="1" lang="ja-JP" altLang="en-US" dirty="0"/>
              <a:t>翻訳の基礎知識</a:t>
            </a:r>
          </a:p>
        </p:txBody>
      </p:sp>
      <p:sp>
        <p:nvSpPr>
          <p:cNvPr id="3" name="サブタイトル 2"/>
          <p:cNvSpPr>
            <a:spLocks noGrp="1"/>
          </p:cNvSpPr>
          <p:nvPr>
            <p:ph type="subTitle" idx="1"/>
          </p:nvPr>
        </p:nvSpPr>
        <p:spPr/>
        <p:txBody>
          <a:bodyPr>
            <a:normAutofit/>
          </a:bodyPr>
          <a:lstStyle/>
          <a:p>
            <a:pPr marL="514350" indent="-514350">
              <a:buFont typeface="+mj-lt"/>
              <a:buAutoNum type="arabicPeriod"/>
            </a:pPr>
            <a:r>
              <a:rPr kumimoji="1" lang="ja-JP" altLang="en-US" dirty="0"/>
              <a:t>翻訳とは何か？</a:t>
            </a:r>
            <a:endParaRPr kumimoji="1" lang="en-US" altLang="ja-JP" dirty="0"/>
          </a:p>
          <a:p>
            <a:r>
              <a:rPr lang="ja-JP" altLang="en-US" dirty="0"/>
              <a:t>　　</a:t>
            </a:r>
            <a:r>
              <a:rPr lang="en-US" altLang="ja-JP" dirty="0">
                <a:solidFill>
                  <a:srgbClr val="C00000"/>
                </a:solidFill>
              </a:rPr>
              <a:t>DNA</a:t>
            </a:r>
            <a:r>
              <a:rPr lang="ja-JP" altLang="en-US" dirty="0">
                <a:solidFill>
                  <a:srgbClr val="C00000"/>
                </a:solidFill>
              </a:rPr>
              <a:t>から</a:t>
            </a:r>
            <a:r>
              <a:rPr lang="en-US" altLang="ja-JP" dirty="0">
                <a:solidFill>
                  <a:srgbClr val="C00000"/>
                </a:solidFill>
              </a:rPr>
              <a:t>mRNA</a:t>
            </a:r>
            <a:r>
              <a:rPr lang="ja-JP" altLang="en-US" dirty="0">
                <a:solidFill>
                  <a:srgbClr val="C00000"/>
                </a:solidFill>
              </a:rPr>
              <a:t>に遺伝子情報を移すこと</a:t>
            </a:r>
            <a:endParaRPr lang="en-US" altLang="ja-JP" dirty="0">
              <a:solidFill>
                <a:srgbClr val="C00000"/>
              </a:solidFill>
            </a:endParaRPr>
          </a:p>
          <a:p>
            <a:r>
              <a:rPr lang="ja-JP" altLang="en-US" dirty="0">
                <a:solidFill>
                  <a:srgbClr val="C00000"/>
                </a:solidFill>
              </a:rPr>
              <a:t>　　</a:t>
            </a:r>
            <a:r>
              <a:rPr lang="en-US" altLang="ja-JP" dirty="0">
                <a:solidFill>
                  <a:srgbClr val="C00000"/>
                </a:solidFill>
              </a:rPr>
              <a:t>1</a:t>
            </a:r>
            <a:r>
              <a:rPr lang="ja-JP" altLang="ja-JP" dirty="0">
                <a:solidFill>
                  <a:srgbClr val="C00000"/>
                </a:solidFill>
              </a:rPr>
              <a:t>本鎖</a:t>
            </a:r>
            <a:r>
              <a:rPr lang="en-US" altLang="ja-JP" dirty="0">
                <a:solidFill>
                  <a:srgbClr val="C00000"/>
                </a:solidFill>
              </a:rPr>
              <a:t>DNA</a:t>
            </a:r>
            <a:r>
              <a:rPr lang="ja-JP" altLang="ja-JP" dirty="0">
                <a:solidFill>
                  <a:srgbClr val="C00000"/>
                </a:solidFill>
              </a:rPr>
              <a:t>を鋳型として新たな</a:t>
            </a:r>
            <a:r>
              <a:rPr lang="en-US" altLang="ja-JP" dirty="0">
                <a:solidFill>
                  <a:srgbClr val="C00000"/>
                </a:solidFill>
              </a:rPr>
              <a:t>DNA</a:t>
            </a:r>
            <a:r>
              <a:rPr lang="ja-JP" altLang="ja-JP" dirty="0">
                <a:solidFill>
                  <a:srgbClr val="C00000"/>
                </a:solidFill>
              </a:rPr>
              <a:t>を合成すること</a:t>
            </a:r>
            <a:endParaRPr lang="en-US" altLang="ja-JP" dirty="0">
              <a:solidFill>
                <a:srgbClr val="C00000"/>
              </a:solidFill>
            </a:endParaRPr>
          </a:p>
          <a:p>
            <a:r>
              <a:rPr lang="ja-JP" altLang="en-US" dirty="0">
                <a:solidFill>
                  <a:srgbClr val="C00000"/>
                </a:solidFill>
              </a:rPr>
              <a:t>　　</a:t>
            </a:r>
            <a:r>
              <a:rPr lang="en-US" altLang="ja-JP" dirty="0">
                <a:solidFill>
                  <a:srgbClr val="C00000"/>
                </a:solidFill>
              </a:rPr>
              <a:t>mRNA</a:t>
            </a:r>
            <a:r>
              <a:rPr lang="ja-JP" altLang="en-US" dirty="0">
                <a:solidFill>
                  <a:srgbClr val="C00000"/>
                </a:solidFill>
              </a:rPr>
              <a:t>の情報を元にしてタンパク質を作ること</a:t>
            </a:r>
            <a:endParaRPr lang="en-US" altLang="ja-JP" dirty="0">
              <a:solidFill>
                <a:srgbClr val="C00000"/>
              </a:solidFill>
            </a:endParaRPr>
          </a:p>
          <a:p>
            <a:pPr marL="514350" indent="-514350">
              <a:buFont typeface="+mj-lt"/>
              <a:buAutoNum type="arabicPeriod" startAt="2"/>
            </a:pPr>
            <a:r>
              <a:rPr kumimoji="1" lang="ja-JP" altLang="en-US" dirty="0"/>
              <a:t>翻訳が行われる場所はどこか？</a:t>
            </a:r>
            <a:endParaRPr kumimoji="1" lang="en-US" altLang="ja-JP" dirty="0"/>
          </a:p>
          <a:p>
            <a:r>
              <a:rPr lang="ja-JP" altLang="en-US" dirty="0">
                <a:solidFill>
                  <a:srgbClr val="C00000"/>
                </a:solidFill>
              </a:rPr>
              <a:t>　　ミトコンドリア　　核　　リボソーム　　ゴルジ体</a:t>
            </a:r>
            <a:endParaRPr kumimoji="1" lang="en-US" altLang="ja-JP" dirty="0">
              <a:solidFill>
                <a:srgbClr val="C00000"/>
              </a:solidFill>
            </a:endParaRPr>
          </a:p>
          <a:p>
            <a:pPr marL="514350" indent="-514350">
              <a:buFont typeface="+mj-lt"/>
              <a:buAutoNum type="arabicPeriod" startAt="3"/>
            </a:pPr>
            <a:r>
              <a:rPr kumimoji="1" lang="ja-JP" altLang="en-US" dirty="0"/>
              <a:t>アミノ酸を</a:t>
            </a:r>
            <a:r>
              <a:rPr kumimoji="1" lang="en-US" altLang="ja-JP" dirty="0"/>
              <a:t>1</a:t>
            </a:r>
            <a:r>
              <a:rPr kumimoji="1" lang="ja-JP" altLang="en-US" dirty="0"/>
              <a:t>個ずつ運んでくる</a:t>
            </a:r>
            <a:r>
              <a:rPr kumimoji="1" lang="en-US" altLang="ja-JP" dirty="0"/>
              <a:t>RNA</a:t>
            </a:r>
            <a:r>
              <a:rPr kumimoji="1" lang="ja-JP" altLang="en-US" dirty="0"/>
              <a:t>はどれか？</a:t>
            </a:r>
            <a:r>
              <a:rPr lang="ja-JP" altLang="en-US" dirty="0"/>
              <a:t>その正式名称は？</a:t>
            </a:r>
            <a:endParaRPr kumimoji="1" lang="en-US" altLang="ja-JP" dirty="0"/>
          </a:p>
          <a:p>
            <a:r>
              <a:rPr lang="ja-JP" altLang="en-US" dirty="0">
                <a:solidFill>
                  <a:srgbClr val="C00000"/>
                </a:solidFill>
              </a:rPr>
              <a:t>　　</a:t>
            </a:r>
            <a:r>
              <a:rPr lang="en-US" altLang="ja-JP" dirty="0">
                <a:solidFill>
                  <a:srgbClr val="C00000"/>
                </a:solidFill>
              </a:rPr>
              <a:t>mRNA   </a:t>
            </a:r>
            <a:r>
              <a:rPr lang="en-US" altLang="ja-JP" dirty="0" err="1">
                <a:solidFill>
                  <a:srgbClr val="C00000"/>
                </a:solidFill>
              </a:rPr>
              <a:t>rRNA</a:t>
            </a:r>
            <a:r>
              <a:rPr lang="en-US" altLang="ja-JP" dirty="0">
                <a:solidFill>
                  <a:srgbClr val="C00000"/>
                </a:solidFill>
              </a:rPr>
              <a:t>   </a:t>
            </a:r>
            <a:r>
              <a:rPr lang="en-US" altLang="ja-JP" dirty="0" err="1">
                <a:solidFill>
                  <a:srgbClr val="C00000"/>
                </a:solidFill>
              </a:rPr>
              <a:t>tRNA</a:t>
            </a:r>
            <a:r>
              <a:rPr lang="ja-JP" altLang="en-US" dirty="0">
                <a:solidFill>
                  <a:srgbClr val="C00000"/>
                </a:solidFill>
              </a:rPr>
              <a:t>　　</a:t>
            </a:r>
            <a:r>
              <a:rPr lang="ja-JP" altLang="en-US" dirty="0">
                <a:solidFill>
                  <a:srgbClr val="FF0000"/>
                </a:solidFill>
              </a:rPr>
              <a:t>トランスファー</a:t>
            </a:r>
            <a:r>
              <a:rPr lang="en-US" altLang="ja-JP" dirty="0">
                <a:solidFill>
                  <a:srgbClr val="FF0000"/>
                </a:solidFill>
              </a:rPr>
              <a:t>RNA</a:t>
            </a:r>
            <a:endParaRPr kumimoji="1" lang="ja-JP" altLang="en-US" dirty="0">
              <a:solidFill>
                <a:srgbClr val="FF0000"/>
              </a:solidFill>
            </a:endParaRPr>
          </a:p>
        </p:txBody>
      </p:sp>
      <p:sp>
        <p:nvSpPr>
          <p:cNvPr id="6" name="角丸四角形 5"/>
          <p:cNvSpPr/>
          <p:nvPr/>
        </p:nvSpPr>
        <p:spPr>
          <a:xfrm>
            <a:off x="1111976" y="2135981"/>
            <a:ext cx="7416000" cy="923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952499" y="4067158"/>
            <a:ext cx="3267075" cy="485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4438652" y="5595935"/>
            <a:ext cx="2990850" cy="433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671512" y="5595935"/>
            <a:ext cx="2538413" cy="433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6105525" y="4131464"/>
            <a:ext cx="2257425" cy="4333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1 つの角を丸めた四角形 9"/>
          <p:cNvSpPr/>
          <p:nvPr/>
        </p:nvSpPr>
        <p:spPr>
          <a:xfrm>
            <a:off x="0" y="-1"/>
            <a:ext cx="1009650" cy="1008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dirty="0"/>
              <a:t>ポイント</a:t>
            </a:r>
            <a:endParaRPr kumimoji="1" lang="en-US" altLang="ja-JP" sz="2000" dirty="0"/>
          </a:p>
          <a:p>
            <a:pPr algn="ctr"/>
            <a:r>
              <a:rPr kumimoji="1" lang="ja-JP" altLang="en-US" sz="2000" dirty="0"/>
              <a:t>復習</a:t>
            </a:r>
            <a:r>
              <a:rPr kumimoji="1" lang="ja-JP" altLang="en-US" dirty="0">
                <a:latin typeface="Arial" panose="020B0604020202020204" pitchFamily="34" charset="0"/>
                <a:cs typeface="Arial" panose="020B0604020202020204" pitchFamily="34" charset="0"/>
              </a:rPr>
              <a:t> </a:t>
            </a:r>
            <a:endParaRPr kumimoji="1" lang="en-US" altLang="ja-JP" dirty="0">
              <a:latin typeface="Arial" panose="020B0604020202020204" pitchFamily="34" charset="0"/>
              <a:cs typeface="Arial" panose="020B0604020202020204" pitchFamily="34" charset="0"/>
            </a:endParaRPr>
          </a:p>
          <a:p>
            <a:pPr algn="ctr"/>
            <a:r>
              <a:rPr lang="en-US" altLang="ja-JP" sz="2000" b="1" dirty="0">
                <a:latin typeface="Arial" panose="020B0604020202020204" pitchFamily="34" charset="0"/>
                <a:cs typeface="Arial" panose="020B0604020202020204" pitchFamily="34" charset="0"/>
              </a:rPr>
              <a:t>F</a:t>
            </a:r>
            <a:endParaRPr kumimoji="1" lang="en-US" altLang="ja-JP"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9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第１部　生命体の構造と働き</a:t>
            </a:r>
          </a:p>
        </p:txBody>
      </p:sp>
      <p:sp>
        <p:nvSpPr>
          <p:cNvPr id="3" name="テキスト ボックス 2"/>
          <p:cNvSpPr txBox="1"/>
          <p:nvPr/>
        </p:nvSpPr>
        <p:spPr>
          <a:xfrm>
            <a:off x="1524000" y="3276600"/>
            <a:ext cx="5763116" cy="2554545"/>
          </a:xfrm>
          <a:prstGeom prst="rect">
            <a:avLst/>
          </a:prstGeom>
          <a:noFill/>
        </p:spPr>
        <p:txBody>
          <a:bodyPr wrap="none" rtlCol="0">
            <a:spAutoFit/>
          </a:bodyPr>
          <a:lstStyle/>
          <a:p>
            <a:r>
              <a:rPr lang="ja-JP" altLang="en-US" sz="3200" dirty="0">
                <a:solidFill>
                  <a:schemeClr val="bg1">
                    <a:lumMod val="65000"/>
                  </a:schemeClr>
                </a:solidFill>
                <a:latin typeface="AR P丸ゴシック体M04" pitchFamily="50" charset="-128"/>
                <a:ea typeface="AR P丸ゴシック体M04" pitchFamily="50" charset="-128"/>
              </a:rPr>
              <a:t>１章　細胞の構造と生命誕生</a:t>
            </a:r>
            <a:endParaRPr lang="en-US" altLang="ja-JP" sz="3200" dirty="0">
              <a:solidFill>
                <a:schemeClr val="bg1">
                  <a:lumMod val="65000"/>
                </a:schemeClr>
              </a:solidFill>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２章　生命体を構成する物質</a:t>
            </a:r>
            <a:endParaRPr lang="en-US" altLang="ja-JP" sz="3200" dirty="0">
              <a:solidFill>
                <a:schemeClr val="bg1">
                  <a:lumMod val="65000"/>
                </a:schemeClr>
              </a:solidFill>
              <a:latin typeface="AR P丸ゴシック体M04" pitchFamily="50" charset="-128"/>
              <a:ea typeface="AR P丸ゴシック体M04" pitchFamily="50" charset="-128"/>
            </a:endParaRPr>
          </a:p>
          <a:p>
            <a:r>
              <a:rPr kumimoji="1" lang="ja-JP" altLang="en-US" sz="3200" dirty="0">
                <a:solidFill>
                  <a:schemeClr val="bg1">
                    <a:lumMod val="65000"/>
                  </a:schemeClr>
                </a:solidFill>
                <a:latin typeface="AR P丸ゴシック体M04" pitchFamily="50" charset="-128"/>
                <a:ea typeface="AR P丸ゴシック体M04" pitchFamily="50" charset="-128"/>
              </a:rPr>
              <a:t>３章　遺伝子の構造と機能</a:t>
            </a:r>
            <a:endParaRPr kumimoji="1" lang="en-US" altLang="ja-JP" sz="3200" dirty="0">
              <a:solidFill>
                <a:schemeClr val="bg1">
                  <a:lumMod val="65000"/>
                </a:schemeClr>
              </a:solidFill>
              <a:latin typeface="AR P丸ゴシック体M04" pitchFamily="50" charset="-128"/>
              <a:ea typeface="AR P丸ゴシック体M04" pitchFamily="50" charset="-128"/>
            </a:endParaRPr>
          </a:p>
          <a:p>
            <a:r>
              <a:rPr lang="ja-JP" altLang="en-US" sz="3200" dirty="0">
                <a:latin typeface="AR P丸ゴシック体M04" pitchFamily="50" charset="-128"/>
                <a:ea typeface="AR P丸ゴシック体M04" pitchFamily="50" charset="-128"/>
              </a:rPr>
              <a:t>４章　生体とエネルギー</a:t>
            </a:r>
            <a:endParaRPr lang="en-US" altLang="ja-JP" sz="3200" dirty="0">
              <a:latin typeface="AR P丸ゴシック体M04" pitchFamily="50" charset="-128"/>
              <a:ea typeface="AR P丸ゴシック体M04" pitchFamily="50" charset="-128"/>
            </a:endParaRPr>
          </a:p>
          <a:p>
            <a:r>
              <a:rPr kumimoji="1" lang="ja-JP" altLang="en-US" sz="3200" dirty="0">
                <a:solidFill>
                  <a:schemeClr val="bg1">
                    <a:lumMod val="65000"/>
                  </a:schemeClr>
                </a:solidFill>
                <a:latin typeface="AR P丸ゴシック体M04" pitchFamily="50" charset="-128"/>
                <a:ea typeface="AR P丸ゴシック体M04" pitchFamily="50" charset="-128"/>
              </a:rPr>
              <a:t>５章　光合成と窒素同化（省略）</a:t>
            </a:r>
          </a:p>
        </p:txBody>
      </p:sp>
    </p:spTree>
    <p:extLst>
      <p:ext uri="{BB962C8B-B14F-4D97-AF65-F5344CB8AC3E}">
        <p14:creationId xmlns:p14="http://schemas.microsoft.com/office/powerpoint/2010/main" val="1112272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4846"/>
            <a:ext cx="8229600" cy="922114"/>
          </a:xfrm>
        </p:spPr>
        <p:txBody>
          <a:bodyPr/>
          <a:lstStyle/>
          <a:p>
            <a:r>
              <a:rPr kumimoji="1" lang="ja-JP" altLang="en-US" dirty="0"/>
              <a:t>触媒とは？</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5788" y="1914525"/>
            <a:ext cx="797242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282541" y="566057"/>
            <a:ext cx="1412566" cy="400110"/>
          </a:xfrm>
          <a:prstGeom prst="rect">
            <a:avLst/>
          </a:prstGeom>
          <a:noFill/>
        </p:spPr>
        <p:txBody>
          <a:bodyPr wrap="none" rtlCol="0">
            <a:spAutoFit/>
          </a:bodyPr>
          <a:lstStyle/>
          <a:p>
            <a:r>
              <a:rPr kumimoji="1" lang="ja-JP" altLang="en-US" sz="2000" dirty="0"/>
              <a:t>教科書</a:t>
            </a:r>
            <a:r>
              <a:rPr kumimoji="1" lang="en-US" altLang="ja-JP" sz="2000" dirty="0"/>
              <a:t>p.58</a:t>
            </a:r>
          </a:p>
        </p:txBody>
      </p:sp>
    </p:spTree>
    <p:extLst>
      <p:ext uri="{BB962C8B-B14F-4D97-AF65-F5344CB8AC3E}">
        <p14:creationId xmlns:p14="http://schemas.microsoft.com/office/powerpoint/2010/main" val="3485927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フィードバックとは？</a:t>
            </a:r>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85837" y="1295401"/>
            <a:ext cx="43910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391150" y="1724025"/>
            <a:ext cx="3752850" cy="2585323"/>
          </a:xfrm>
          <a:prstGeom prst="rect">
            <a:avLst/>
          </a:prstGeom>
          <a:noFill/>
        </p:spPr>
        <p:txBody>
          <a:bodyPr wrap="square" rtlCol="0">
            <a:spAutoFit/>
          </a:bodyPr>
          <a:lstStyle/>
          <a:p>
            <a:r>
              <a:rPr lang="ja-JP" altLang="en-US" dirty="0"/>
              <a:t>ネガティブ・フィードバック</a:t>
            </a:r>
            <a:endParaRPr lang="en-US" altLang="ja-JP" dirty="0"/>
          </a:p>
          <a:p>
            <a:r>
              <a:rPr lang="ja-JP" altLang="en-US" dirty="0"/>
              <a:t>（負のフィードバック）</a:t>
            </a:r>
            <a:endParaRPr lang="en-US" altLang="ja-JP" dirty="0"/>
          </a:p>
          <a:p>
            <a:r>
              <a:rPr lang="ja-JP" altLang="en-US" dirty="0"/>
              <a:t>　代謝産物が酵素反応を抑制</a:t>
            </a:r>
            <a:endParaRPr lang="en-US" altLang="ja-JP" dirty="0"/>
          </a:p>
          <a:p>
            <a:endParaRPr lang="en-US" altLang="ja-JP" dirty="0"/>
          </a:p>
          <a:p>
            <a:r>
              <a:rPr kumimoji="1" lang="ja-JP" altLang="en-US" dirty="0">
                <a:solidFill>
                  <a:schemeClr val="tx1">
                    <a:lumMod val="50000"/>
                    <a:lumOff val="50000"/>
                  </a:schemeClr>
                </a:solidFill>
              </a:rPr>
              <a:t>ポジティブ・フィードバックもある</a:t>
            </a:r>
            <a:endParaRPr kumimoji="1" lang="en-US" altLang="ja-JP" dirty="0">
              <a:solidFill>
                <a:schemeClr val="tx1">
                  <a:lumMod val="50000"/>
                  <a:lumOff val="50000"/>
                </a:schemeClr>
              </a:solidFill>
            </a:endParaRPr>
          </a:p>
          <a:p>
            <a:r>
              <a:rPr lang="ja-JP" altLang="en-US" dirty="0">
                <a:solidFill>
                  <a:schemeClr val="tx1">
                    <a:lumMod val="50000"/>
                    <a:lumOff val="50000"/>
                  </a:schemeClr>
                </a:solidFill>
              </a:rPr>
              <a:t>　代謝産物が酵素反応を増強</a:t>
            </a:r>
            <a:endParaRPr lang="en-US" altLang="ja-JP" dirty="0">
              <a:solidFill>
                <a:schemeClr val="tx1">
                  <a:lumMod val="50000"/>
                  <a:lumOff val="50000"/>
                </a:schemeClr>
              </a:solidFill>
            </a:endParaRPr>
          </a:p>
          <a:p>
            <a:endParaRPr lang="en-US" altLang="ja-JP" dirty="0">
              <a:solidFill>
                <a:schemeClr val="tx1">
                  <a:lumMod val="50000"/>
                  <a:lumOff val="50000"/>
                </a:schemeClr>
              </a:solidFill>
            </a:endParaRPr>
          </a:p>
          <a:p>
            <a:r>
              <a:rPr lang="ja-JP" altLang="en-US" dirty="0">
                <a:solidFill>
                  <a:srgbClr val="C00000"/>
                </a:solidFill>
              </a:rPr>
              <a:t>ホルモン分泌においてもネガティブ・フィードバックがある</a:t>
            </a:r>
            <a:endParaRPr lang="en-US" altLang="ja-JP" dirty="0">
              <a:solidFill>
                <a:srgbClr val="C00000"/>
              </a:solidFill>
            </a:endParaRPr>
          </a:p>
        </p:txBody>
      </p:sp>
      <p:sp>
        <p:nvSpPr>
          <p:cNvPr id="4" name="テキスト ボックス 3"/>
          <p:cNvSpPr txBox="1"/>
          <p:nvPr/>
        </p:nvSpPr>
        <p:spPr>
          <a:xfrm>
            <a:off x="1271587" y="1409701"/>
            <a:ext cx="877163" cy="369332"/>
          </a:xfrm>
          <a:prstGeom prst="rect">
            <a:avLst/>
          </a:prstGeom>
          <a:noFill/>
        </p:spPr>
        <p:txBody>
          <a:bodyPr wrap="none" rtlCol="0">
            <a:spAutoFit/>
          </a:bodyPr>
          <a:lstStyle/>
          <a:p>
            <a:r>
              <a:rPr kumimoji="1" lang="ja-JP" altLang="en-US" dirty="0"/>
              <a:t>解糖系</a:t>
            </a:r>
          </a:p>
        </p:txBody>
      </p:sp>
      <p:sp>
        <p:nvSpPr>
          <p:cNvPr id="6" name="テキスト ボックス 5"/>
          <p:cNvSpPr txBox="1"/>
          <p:nvPr/>
        </p:nvSpPr>
        <p:spPr>
          <a:xfrm>
            <a:off x="7157823" y="413657"/>
            <a:ext cx="1447832" cy="707886"/>
          </a:xfrm>
          <a:prstGeom prst="rect">
            <a:avLst/>
          </a:prstGeom>
          <a:noFill/>
        </p:spPr>
        <p:txBody>
          <a:bodyPr wrap="none" rtlCol="0">
            <a:spAutoFit/>
          </a:bodyPr>
          <a:lstStyle/>
          <a:p>
            <a:r>
              <a:rPr kumimoji="1" lang="ja-JP" altLang="en-US" sz="2000" dirty="0"/>
              <a:t>教科書</a:t>
            </a:r>
            <a:r>
              <a:rPr kumimoji="1" lang="en-US" altLang="ja-JP" sz="2000" dirty="0"/>
              <a:t>p.61</a:t>
            </a:r>
          </a:p>
          <a:p>
            <a:r>
              <a:rPr lang="ja-JP" altLang="en-US" sz="2000" dirty="0"/>
              <a:t>プリント</a:t>
            </a:r>
            <a:r>
              <a:rPr lang="en-US" altLang="ja-JP" sz="2000" dirty="0"/>
              <a:t>p.18</a:t>
            </a:r>
            <a:endParaRPr kumimoji="1" lang="en-US" altLang="ja-JP" sz="2000" dirty="0"/>
          </a:p>
        </p:txBody>
      </p:sp>
      <p:sp>
        <p:nvSpPr>
          <p:cNvPr id="5" name="テキスト ボックス 4"/>
          <p:cNvSpPr txBox="1"/>
          <p:nvPr/>
        </p:nvSpPr>
        <p:spPr>
          <a:xfrm>
            <a:off x="7673990" y="4140071"/>
            <a:ext cx="595035" cy="338554"/>
          </a:xfrm>
          <a:prstGeom prst="rect">
            <a:avLst/>
          </a:prstGeom>
          <a:solidFill>
            <a:srgbClr val="008000"/>
          </a:solidFill>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spTree>
    <p:extLst>
      <p:ext uri="{BB962C8B-B14F-4D97-AF65-F5344CB8AC3E}">
        <p14:creationId xmlns:p14="http://schemas.microsoft.com/office/powerpoint/2010/main" val="3021048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ATP</a:t>
            </a:r>
            <a:r>
              <a:rPr kumimoji="1" lang="ja-JP" altLang="en-US" dirty="0"/>
              <a:t>　生体のエネルギー源</a:t>
            </a:r>
          </a:p>
        </p:txBody>
      </p:sp>
      <p:pic>
        <p:nvPicPr>
          <p:cNvPr id="1126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 r="1333" b="6628"/>
          <a:stretch/>
        </p:blipFill>
        <p:spPr bwMode="auto">
          <a:xfrm>
            <a:off x="342591" y="1655615"/>
            <a:ext cx="4817019"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172225" y="2752337"/>
            <a:ext cx="1181734" cy="2308324"/>
          </a:xfrm>
          <a:prstGeom prst="rect">
            <a:avLst/>
          </a:prstGeom>
          <a:noFill/>
        </p:spPr>
        <p:txBody>
          <a:bodyPr wrap="none" rtlCol="0">
            <a:spAutoFit/>
          </a:bodyPr>
          <a:lstStyle/>
          <a:p>
            <a:pPr algn="ctr"/>
            <a:r>
              <a:rPr kumimoji="1" lang="en-US" altLang="ja-JP" dirty="0">
                <a:solidFill>
                  <a:srgbClr val="FF0000"/>
                </a:solidFill>
              </a:rPr>
              <a:t>ATP</a:t>
            </a:r>
          </a:p>
          <a:p>
            <a:pPr algn="ctr"/>
            <a:r>
              <a:rPr lang="ja-JP" altLang="en-US" sz="2400" dirty="0">
                <a:solidFill>
                  <a:schemeClr val="accent5">
                    <a:lumMod val="75000"/>
                  </a:schemeClr>
                </a:solidFill>
              </a:rPr>
              <a:t>↓</a:t>
            </a:r>
            <a:endParaRPr lang="en-US" altLang="ja-JP" sz="2400" dirty="0">
              <a:solidFill>
                <a:schemeClr val="accent5">
                  <a:lumMod val="75000"/>
                </a:schemeClr>
              </a:solidFill>
            </a:endParaRPr>
          </a:p>
          <a:p>
            <a:pPr algn="ctr"/>
            <a:r>
              <a:rPr kumimoji="1" lang="en-US" altLang="ja-JP" dirty="0">
                <a:solidFill>
                  <a:srgbClr val="FF0000"/>
                </a:solidFill>
              </a:rPr>
              <a:t>ADP</a:t>
            </a:r>
          </a:p>
          <a:p>
            <a:pPr algn="ctr"/>
            <a:r>
              <a:rPr lang="ja-JP" altLang="en-US" sz="2400" dirty="0">
                <a:solidFill>
                  <a:schemeClr val="accent5">
                    <a:lumMod val="75000"/>
                  </a:schemeClr>
                </a:solidFill>
              </a:rPr>
              <a:t>↓</a:t>
            </a:r>
            <a:endParaRPr lang="en-US" altLang="ja-JP" sz="2400" dirty="0">
              <a:solidFill>
                <a:schemeClr val="accent5">
                  <a:lumMod val="75000"/>
                </a:schemeClr>
              </a:solidFill>
            </a:endParaRPr>
          </a:p>
          <a:p>
            <a:pPr algn="ctr"/>
            <a:r>
              <a:rPr kumimoji="1" lang="en-US" altLang="ja-JP" dirty="0">
                <a:solidFill>
                  <a:srgbClr val="FF0000"/>
                </a:solidFill>
              </a:rPr>
              <a:t>AMP</a:t>
            </a:r>
          </a:p>
          <a:p>
            <a:pPr algn="ctr"/>
            <a:r>
              <a:rPr lang="ja-JP" altLang="en-US" sz="2400" dirty="0">
                <a:solidFill>
                  <a:schemeClr val="accent5">
                    <a:lumMod val="75000"/>
                  </a:schemeClr>
                </a:solidFill>
              </a:rPr>
              <a:t>↓</a:t>
            </a:r>
            <a:endParaRPr lang="en-US" altLang="ja-JP" sz="2400" dirty="0">
              <a:solidFill>
                <a:schemeClr val="accent5">
                  <a:lumMod val="75000"/>
                </a:schemeClr>
              </a:solidFill>
            </a:endParaRPr>
          </a:p>
          <a:p>
            <a:pPr algn="ctr"/>
            <a:r>
              <a:rPr kumimoji="1" lang="ja-JP" altLang="en-US" dirty="0">
                <a:solidFill>
                  <a:srgbClr val="FF0000"/>
                </a:solidFill>
              </a:rPr>
              <a:t>アデノシン</a:t>
            </a:r>
          </a:p>
        </p:txBody>
      </p:sp>
      <p:sp>
        <p:nvSpPr>
          <p:cNvPr id="4" name="テキスト ボックス 3"/>
          <p:cNvSpPr txBox="1"/>
          <p:nvPr/>
        </p:nvSpPr>
        <p:spPr>
          <a:xfrm>
            <a:off x="6353959" y="2466975"/>
            <a:ext cx="2820709" cy="2646878"/>
          </a:xfrm>
          <a:prstGeom prst="rect">
            <a:avLst/>
          </a:prstGeom>
          <a:noFill/>
        </p:spPr>
        <p:txBody>
          <a:bodyPr wrap="none" rtlCol="0">
            <a:spAutoFit/>
          </a:bodyPr>
          <a:lstStyle/>
          <a:p>
            <a:r>
              <a:rPr kumimoji="1" lang="ja-JP" altLang="en-US" dirty="0"/>
              <a:t>リン</a:t>
            </a:r>
            <a:endParaRPr kumimoji="1" lang="en-US" altLang="ja-JP" dirty="0"/>
          </a:p>
          <a:p>
            <a:r>
              <a:rPr lang="en-US" altLang="ja-JP" dirty="0"/>
              <a:t>3</a:t>
            </a:r>
            <a:r>
              <a:rPr lang="ja-JP" altLang="en-US" dirty="0"/>
              <a:t>個</a:t>
            </a:r>
            <a:endParaRPr lang="en-US" altLang="ja-JP" dirty="0"/>
          </a:p>
          <a:p>
            <a:r>
              <a:rPr kumimoji="1" lang="ja-JP" altLang="en-US" dirty="0"/>
              <a:t>　</a:t>
            </a:r>
            <a:r>
              <a:rPr kumimoji="1" lang="en-US" altLang="ja-JP" dirty="0">
                <a:solidFill>
                  <a:srgbClr val="FF0000"/>
                </a:solidFill>
              </a:rPr>
              <a:t>30.5kJ/</a:t>
            </a:r>
            <a:r>
              <a:rPr kumimoji="1" lang="en-US" altLang="ja-JP" dirty="0" err="1">
                <a:solidFill>
                  <a:srgbClr val="FF0000"/>
                </a:solidFill>
              </a:rPr>
              <a:t>mol</a:t>
            </a:r>
            <a:r>
              <a:rPr lang="en-US" altLang="ja-JP" dirty="0">
                <a:solidFill>
                  <a:srgbClr val="FF0000"/>
                </a:solidFill>
              </a:rPr>
              <a:t> (7.3kcal/</a:t>
            </a:r>
            <a:r>
              <a:rPr lang="en-US" altLang="ja-JP" dirty="0" err="1">
                <a:solidFill>
                  <a:srgbClr val="FF0000"/>
                </a:solidFill>
              </a:rPr>
              <a:t>mol</a:t>
            </a:r>
            <a:r>
              <a:rPr lang="en-US" altLang="ja-JP" dirty="0">
                <a:solidFill>
                  <a:srgbClr val="FF0000"/>
                </a:solidFill>
              </a:rPr>
              <a:t>)</a:t>
            </a:r>
            <a:r>
              <a:rPr kumimoji="1" lang="ja-JP" altLang="en-US" dirty="0">
                <a:solidFill>
                  <a:srgbClr val="FF0000"/>
                </a:solidFill>
              </a:rPr>
              <a:t>　</a:t>
            </a:r>
            <a:endParaRPr kumimoji="1" lang="en-US" altLang="ja-JP" dirty="0">
              <a:solidFill>
                <a:srgbClr val="FF0000"/>
              </a:solidFill>
            </a:endParaRPr>
          </a:p>
          <a:p>
            <a:endParaRPr kumimoji="1" lang="en-US" altLang="ja-JP" sz="600" dirty="0">
              <a:solidFill>
                <a:srgbClr val="FF0000"/>
              </a:solidFill>
            </a:endParaRPr>
          </a:p>
          <a:p>
            <a:r>
              <a:rPr lang="en-US" altLang="ja-JP" dirty="0"/>
              <a:t>2</a:t>
            </a:r>
            <a:r>
              <a:rPr lang="ja-JP" altLang="en-US" dirty="0"/>
              <a:t>個</a:t>
            </a:r>
            <a:endParaRPr lang="en-US" altLang="ja-JP" dirty="0"/>
          </a:p>
          <a:p>
            <a:r>
              <a:rPr kumimoji="1" lang="en-US" altLang="ja-JP" dirty="0"/>
              <a:t>   </a:t>
            </a:r>
            <a:r>
              <a:rPr kumimoji="1" lang="en-US" altLang="ja-JP" dirty="0">
                <a:solidFill>
                  <a:srgbClr val="FF0000"/>
                </a:solidFill>
              </a:rPr>
              <a:t>45.6kJ/</a:t>
            </a:r>
            <a:r>
              <a:rPr kumimoji="1" lang="en-US" altLang="ja-JP" dirty="0" err="1">
                <a:solidFill>
                  <a:srgbClr val="FF0000"/>
                </a:solidFill>
              </a:rPr>
              <a:t>mol</a:t>
            </a:r>
            <a:r>
              <a:rPr kumimoji="1" lang="en-US" altLang="ja-JP" dirty="0">
                <a:solidFill>
                  <a:srgbClr val="FF0000"/>
                </a:solidFill>
              </a:rPr>
              <a:t> (10.9kcal/</a:t>
            </a:r>
            <a:r>
              <a:rPr kumimoji="1" lang="en-US" altLang="ja-JP" dirty="0" err="1">
                <a:solidFill>
                  <a:srgbClr val="FF0000"/>
                </a:solidFill>
              </a:rPr>
              <a:t>mol</a:t>
            </a:r>
            <a:r>
              <a:rPr kumimoji="1" lang="en-US" altLang="ja-JP" dirty="0">
                <a:solidFill>
                  <a:srgbClr val="FF0000"/>
                </a:solidFill>
              </a:rPr>
              <a:t>)</a:t>
            </a:r>
          </a:p>
          <a:p>
            <a:endParaRPr kumimoji="1" lang="en-US" altLang="ja-JP" sz="500" dirty="0"/>
          </a:p>
          <a:p>
            <a:r>
              <a:rPr lang="en-US" altLang="ja-JP" dirty="0"/>
              <a:t>1</a:t>
            </a:r>
            <a:r>
              <a:rPr lang="ja-JP" altLang="en-US" dirty="0"/>
              <a:t>個</a:t>
            </a:r>
            <a:endParaRPr lang="en-US" altLang="ja-JP" dirty="0"/>
          </a:p>
          <a:p>
            <a:r>
              <a:rPr kumimoji="1" lang="en-US" altLang="ja-JP" dirty="0"/>
              <a:t>   </a:t>
            </a:r>
          </a:p>
          <a:p>
            <a:endParaRPr kumimoji="1" lang="en-US" altLang="ja-JP" sz="700" dirty="0"/>
          </a:p>
          <a:p>
            <a:r>
              <a:rPr lang="en-US" altLang="ja-JP" dirty="0"/>
              <a:t>0</a:t>
            </a:r>
            <a:r>
              <a:rPr lang="ja-JP" altLang="en-US" dirty="0"/>
              <a:t>個</a:t>
            </a:r>
            <a:endParaRPr kumimoji="1" lang="ja-JP" altLang="en-US" dirty="0"/>
          </a:p>
        </p:txBody>
      </p:sp>
      <p:sp>
        <p:nvSpPr>
          <p:cNvPr id="5" name="テキスト ボックス 4"/>
          <p:cNvSpPr txBox="1"/>
          <p:nvPr/>
        </p:nvSpPr>
        <p:spPr>
          <a:xfrm>
            <a:off x="2266950" y="1572101"/>
            <a:ext cx="1810809" cy="374571"/>
          </a:xfrm>
          <a:prstGeom prst="wedgeRoundRectCallout">
            <a:avLst>
              <a:gd name="adj1" fmla="val -12417"/>
              <a:gd name="adj2" fmla="val 176931"/>
              <a:gd name="adj3" fmla="val 16667"/>
            </a:avLst>
          </a:prstGeom>
          <a:solidFill>
            <a:srgbClr val="FFFFD1"/>
          </a:solidFill>
          <a:ln w="28575">
            <a:solidFill>
              <a:schemeClr val="accent6">
                <a:lumMod val="60000"/>
                <a:lumOff val="40000"/>
              </a:schemeClr>
            </a:solidFill>
          </a:ln>
        </p:spPr>
        <p:txBody>
          <a:bodyPr wrap="none" rtlCol="0">
            <a:spAutoFit/>
          </a:bodyPr>
          <a:lstStyle/>
          <a:p>
            <a:r>
              <a:rPr kumimoji="1" lang="ja-JP" altLang="en-US" sz="1600" dirty="0">
                <a:solidFill>
                  <a:srgbClr val="FF0000"/>
                </a:solidFill>
              </a:rPr>
              <a:t>高エネルギー結合</a:t>
            </a:r>
          </a:p>
        </p:txBody>
      </p:sp>
      <p:cxnSp>
        <p:nvCxnSpPr>
          <p:cNvPr id="7" name="直線矢印コネクタ 6"/>
          <p:cNvCxnSpPr/>
          <p:nvPr/>
        </p:nvCxnSpPr>
        <p:spPr>
          <a:xfrm>
            <a:off x="5810591" y="3218213"/>
            <a:ext cx="590867"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5810590" y="3847124"/>
            <a:ext cx="590867"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286125" y="6330587"/>
            <a:ext cx="615874" cy="369332"/>
          </a:xfrm>
          <a:prstGeom prst="rect">
            <a:avLst/>
          </a:prstGeom>
          <a:noFill/>
        </p:spPr>
        <p:txBody>
          <a:bodyPr wrap="none" rtlCol="0">
            <a:spAutoFit/>
          </a:bodyPr>
          <a:lstStyle/>
          <a:p>
            <a:r>
              <a:rPr kumimoji="1" lang="en-US" altLang="ja-JP" dirty="0"/>
              <a:t>p.62</a:t>
            </a:r>
            <a:endParaRPr kumimoji="1" lang="ja-JP" altLang="en-US" dirty="0"/>
          </a:p>
        </p:txBody>
      </p:sp>
    </p:spTree>
    <p:extLst>
      <p:ext uri="{BB962C8B-B14F-4D97-AF65-F5344CB8AC3E}">
        <p14:creationId xmlns:p14="http://schemas.microsoft.com/office/powerpoint/2010/main" val="4018832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03096" y="3058622"/>
            <a:ext cx="5781675" cy="3643262"/>
          </a:xfrm>
          <a:ln>
            <a:noFill/>
          </a:ln>
        </p:spPr>
        <p:txBody>
          <a:bodyPr/>
          <a:lstStyle/>
          <a:p>
            <a:pPr algn="ctr"/>
            <a:r>
              <a:rPr kumimoji="1" lang="ja-JP" altLang="en-US" dirty="0"/>
              <a:t>解糖系</a:t>
            </a:r>
            <a:endParaRPr kumimoji="1" lang="en-US" altLang="ja-JP" dirty="0"/>
          </a:p>
          <a:p>
            <a:pPr algn="ctr"/>
            <a:r>
              <a:rPr lang="ja-JP" altLang="en-US" dirty="0"/>
              <a:t>↓</a:t>
            </a:r>
            <a:endParaRPr lang="en-US" altLang="ja-JP" dirty="0"/>
          </a:p>
          <a:p>
            <a:pPr algn="ctr"/>
            <a:r>
              <a:rPr kumimoji="1" lang="ja-JP" altLang="en-US" dirty="0"/>
              <a:t>トリカルボン酸経路</a:t>
            </a:r>
            <a:endParaRPr kumimoji="1" lang="en-US" altLang="ja-JP" dirty="0"/>
          </a:p>
          <a:p>
            <a:pPr algn="ctr"/>
            <a:r>
              <a:rPr lang="ja-JP" altLang="en-US" dirty="0"/>
              <a:t>（クエン酸回路、クレブス回路）</a:t>
            </a:r>
            <a:endParaRPr lang="en-US" altLang="ja-JP" dirty="0"/>
          </a:p>
          <a:p>
            <a:pPr algn="ctr"/>
            <a:r>
              <a:rPr kumimoji="1" lang="ja-JP" altLang="en-US" dirty="0"/>
              <a:t>↓</a:t>
            </a:r>
            <a:endParaRPr kumimoji="1" lang="en-US" altLang="ja-JP" dirty="0"/>
          </a:p>
          <a:p>
            <a:pPr algn="ctr"/>
            <a:r>
              <a:rPr lang="ja-JP" altLang="en-US" dirty="0"/>
              <a:t>電子伝達系</a:t>
            </a:r>
            <a:endParaRPr kumimoji="1" lang="ja-JP" altLang="en-US" dirty="0"/>
          </a:p>
        </p:txBody>
      </p:sp>
      <p:sp>
        <p:nvSpPr>
          <p:cNvPr id="4" name="テキスト ボックス 3"/>
          <p:cNvSpPr txBox="1"/>
          <p:nvPr/>
        </p:nvSpPr>
        <p:spPr>
          <a:xfrm>
            <a:off x="6236077" y="3096722"/>
            <a:ext cx="2097049" cy="3724096"/>
          </a:xfrm>
          <a:prstGeom prst="rect">
            <a:avLst/>
          </a:prstGeom>
          <a:noFill/>
        </p:spPr>
        <p:txBody>
          <a:bodyPr wrap="none" rtlCol="0">
            <a:spAutoFit/>
          </a:bodyPr>
          <a:lstStyle/>
          <a:p>
            <a:pPr algn="ctr"/>
            <a:r>
              <a:rPr kumimoji="1" lang="ja-JP" altLang="en-US" sz="2800" dirty="0">
                <a:solidFill>
                  <a:schemeClr val="accent5">
                    <a:lumMod val="50000"/>
                  </a:schemeClr>
                </a:solidFill>
              </a:rPr>
              <a:t>細胞質</a:t>
            </a:r>
            <a:endParaRPr kumimoji="1" lang="en-US" altLang="ja-JP" sz="2800" dirty="0">
              <a:solidFill>
                <a:schemeClr val="accent5">
                  <a:lumMod val="50000"/>
                </a:schemeClr>
              </a:solidFill>
            </a:endParaRPr>
          </a:p>
          <a:p>
            <a:pPr algn="ctr"/>
            <a:endParaRPr lang="en-US" altLang="ja-JP" sz="2800" dirty="0">
              <a:solidFill>
                <a:schemeClr val="accent5">
                  <a:lumMod val="50000"/>
                </a:schemeClr>
              </a:solidFill>
            </a:endParaRPr>
          </a:p>
          <a:p>
            <a:pPr algn="ctr"/>
            <a:endParaRPr lang="en-US" altLang="ja-JP" sz="2400" dirty="0">
              <a:solidFill>
                <a:schemeClr val="accent5">
                  <a:lumMod val="50000"/>
                </a:schemeClr>
              </a:solidFill>
            </a:endParaRPr>
          </a:p>
          <a:p>
            <a:pPr algn="ctr"/>
            <a:r>
              <a:rPr kumimoji="1" lang="ja-JP" altLang="en-US" sz="2800" dirty="0">
                <a:solidFill>
                  <a:schemeClr val="accent5">
                    <a:lumMod val="50000"/>
                  </a:schemeClr>
                </a:solidFill>
              </a:rPr>
              <a:t>ミトコンドリア</a:t>
            </a:r>
            <a:endParaRPr kumimoji="1" lang="en-US" altLang="ja-JP" sz="2800" dirty="0">
              <a:solidFill>
                <a:schemeClr val="accent5">
                  <a:lumMod val="50000"/>
                </a:schemeClr>
              </a:solidFill>
            </a:endParaRPr>
          </a:p>
          <a:p>
            <a:pPr algn="ctr"/>
            <a:r>
              <a:rPr lang="ja-JP" altLang="en-US" sz="2800" dirty="0">
                <a:solidFill>
                  <a:schemeClr val="accent5">
                    <a:lumMod val="50000"/>
                  </a:schemeClr>
                </a:solidFill>
              </a:rPr>
              <a:t>マトリックス</a:t>
            </a:r>
            <a:endParaRPr lang="en-US" altLang="ja-JP" sz="2800" dirty="0">
              <a:solidFill>
                <a:schemeClr val="accent5">
                  <a:lumMod val="50000"/>
                </a:schemeClr>
              </a:solidFill>
            </a:endParaRPr>
          </a:p>
          <a:p>
            <a:pPr algn="ctr"/>
            <a:endParaRPr kumimoji="1" lang="en-US" altLang="ja-JP" dirty="0">
              <a:solidFill>
                <a:schemeClr val="accent5">
                  <a:lumMod val="50000"/>
                </a:schemeClr>
              </a:solidFill>
            </a:endParaRPr>
          </a:p>
          <a:p>
            <a:pPr algn="ctr"/>
            <a:endParaRPr kumimoji="1" lang="en-US" altLang="ja-JP" sz="2400" dirty="0">
              <a:solidFill>
                <a:schemeClr val="accent5">
                  <a:lumMod val="50000"/>
                </a:schemeClr>
              </a:solidFill>
            </a:endParaRPr>
          </a:p>
          <a:p>
            <a:pPr algn="ctr"/>
            <a:r>
              <a:rPr lang="ja-JP" altLang="en-US" sz="2800" dirty="0">
                <a:solidFill>
                  <a:schemeClr val="accent5">
                    <a:lumMod val="50000"/>
                  </a:schemeClr>
                </a:solidFill>
              </a:rPr>
              <a:t>ミトコンドリア</a:t>
            </a:r>
            <a:endParaRPr lang="en-US" altLang="ja-JP" sz="2800" dirty="0">
              <a:solidFill>
                <a:schemeClr val="accent5">
                  <a:lumMod val="50000"/>
                </a:schemeClr>
              </a:solidFill>
            </a:endParaRPr>
          </a:p>
          <a:p>
            <a:pPr algn="ctr"/>
            <a:r>
              <a:rPr kumimoji="1" lang="ja-JP" altLang="en-US" sz="2800" dirty="0">
                <a:solidFill>
                  <a:schemeClr val="accent5">
                    <a:lumMod val="50000"/>
                  </a:schemeClr>
                </a:solidFill>
              </a:rPr>
              <a:t>内膜</a:t>
            </a:r>
          </a:p>
        </p:txBody>
      </p:sp>
      <p:pic>
        <p:nvPicPr>
          <p:cNvPr id="5" name="図 4">
            <a:extLst>
              <a:ext uri="{FF2B5EF4-FFF2-40B4-BE49-F238E27FC236}">
                <a16:creationId xmlns:a16="http://schemas.microsoft.com/office/drawing/2014/main" id="{5256E50A-9969-6B42-AC3A-A325B81A4B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33" y="178291"/>
            <a:ext cx="4295505" cy="2761397"/>
          </a:xfrm>
          <a:prstGeom prst="rect">
            <a:avLst/>
          </a:prstGeom>
        </p:spPr>
      </p:pic>
      <p:sp>
        <p:nvSpPr>
          <p:cNvPr id="6" name="タイトル 1">
            <a:extLst>
              <a:ext uri="{FF2B5EF4-FFF2-40B4-BE49-F238E27FC236}">
                <a16:creationId xmlns:a16="http://schemas.microsoft.com/office/drawing/2014/main" id="{E11F293C-880C-3441-8843-6B8534772DE9}"/>
              </a:ext>
            </a:extLst>
          </p:cNvPr>
          <p:cNvSpPr txBox="1">
            <a:spLocks/>
          </p:cNvSpPr>
          <p:nvPr/>
        </p:nvSpPr>
        <p:spPr>
          <a:xfrm>
            <a:off x="3939864" y="1449659"/>
            <a:ext cx="4889813" cy="525987"/>
          </a:xfrm>
          <a:prstGeom prst="rect">
            <a:avLst/>
          </a:prstGeom>
          <a:solidFill>
            <a:schemeClr val="bg2"/>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3600" kern="1200">
                <a:solidFill>
                  <a:schemeClr val="tx1"/>
                </a:solidFill>
                <a:latin typeface="+mj-lt"/>
                <a:ea typeface="+mj-ea"/>
                <a:cs typeface="+mj-cs"/>
              </a:defRPr>
            </a:lvl1pPr>
          </a:lstStyle>
          <a:p>
            <a:r>
              <a:rPr lang="en-US" altLang="ja-JP"/>
              <a:t>ATP</a:t>
            </a:r>
            <a:r>
              <a:rPr lang="ja-JP" altLang="en-US"/>
              <a:t>産生の主な経路</a:t>
            </a:r>
            <a:endParaRPr lang="ja-JP" altLang="en-US" dirty="0"/>
          </a:p>
        </p:txBody>
      </p:sp>
      <p:sp>
        <p:nvSpPr>
          <p:cNvPr id="2" name="角丸四角形 1">
            <a:extLst>
              <a:ext uri="{FF2B5EF4-FFF2-40B4-BE49-F238E27FC236}">
                <a16:creationId xmlns:a16="http://schemas.microsoft.com/office/drawing/2014/main" id="{BD17A316-C734-A843-8223-C5920BAC536F}"/>
              </a:ext>
            </a:extLst>
          </p:cNvPr>
          <p:cNvSpPr/>
          <p:nvPr/>
        </p:nvSpPr>
        <p:spPr>
          <a:xfrm>
            <a:off x="2541722" y="2939688"/>
            <a:ext cx="1929916" cy="7334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9659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解糖系</a:t>
            </a:r>
          </a:p>
        </p:txBody>
      </p:sp>
      <p:pic>
        <p:nvPicPr>
          <p:cNvPr id="1331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770"/>
          <a:stretch/>
        </p:blipFill>
        <p:spPr bwMode="auto">
          <a:xfrm>
            <a:off x="1019175" y="1381125"/>
            <a:ext cx="5106154"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049129" y="1733550"/>
            <a:ext cx="3094871" cy="2585323"/>
          </a:xfrm>
          <a:prstGeom prst="rect">
            <a:avLst/>
          </a:prstGeom>
          <a:noFill/>
        </p:spPr>
        <p:txBody>
          <a:bodyPr wrap="square" rtlCol="0">
            <a:spAutoFit/>
          </a:bodyPr>
          <a:lstStyle/>
          <a:p>
            <a:r>
              <a:rPr kumimoji="1" lang="ja-JP" altLang="en-US" dirty="0"/>
              <a:t>細胞質で行われる</a:t>
            </a:r>
            <a:endParaRPr kumimoji="1" lang="en-US" altLang="ja-JP" dirty="0"/>
          </a:p>
          <a:p>
            <a:endParaRPr lang="en-US" altLang="ja-JP" dirty="0"/>
          </a:p>
          <a:p>
            <a:r>
              <a:rPr kumimoji="1" lang="en-US" altLang="ja-JP" dirty="0"/>
              <a:t>O</a:t>
            </a:r>
            <a:r>
              <a:rPr kumimoji="1" lang="en-US" altLang="ja-JP" baseline="-25000" dirty="0"/>
              <a:t>2</a:t>
            </a:r>
            <a:r>
              <a:rPr kumimoji="1" lang="ja-JP" altLang="en-US" dirty="0"/>
              <a:t>存在下では</a:t>
            </a:r>
            <a:r>
              <a:rPr kumimoji="1" lang="ja-JP" altLang="en-US" dirty="0">
                <a:solidFill>
                  <a:srgbClr val="C00000"/>
                </a:solidFill>
              </a:rPr>
              <a:t>好気的解糖</a:t>
            </a:r>
            <a:endParaRPr kumimoji="1" lang="en-US" altLang="ja-JP" dirty="0">
              <a:solidFill>
                <a:srgbClr val="C00000"/>
              </a:solidFill>
            </a:endParaRPr>
          </a:p>
          <a:p>
            <a:r>
              <a:rPr lang="ja-JP" altLang="en-US" dirty="0"/>
              <a:t>（</a:t>
            </a:r>
            <a:r>
              <a:rPr lang="en-US" altLang="ja-JP" dirty="0"/>
              <a:t>NADH 2</a:t>
            </a:r>
            <a:r>
              <a:rPr lang="ja-JP" altLang="en-US" dirty="0"/>
              <a:t>分子を産生）</a:t>
            </a:r>
            <a:endParaRPr lang="en-US" altLang="ja-JP" dirty="0"/>
          </a:p>
          <a:p>
            <a:endParaRPr kumimoji="1" lang="en-US" altLang="ja-JP" dirty="0"/>
          </a:p>
          <a:p>
            <a:r>
              <a:rPr lang="en-US" altLang="ja-JP" dirty="0"/>
              <a:t>O</a:t>
            </a:r>
            <a:r>
              <a:rPr lang="en-US" altLang="ja-JP" baseline="-25000" dirty="0"/>
              <a:t>2</a:t>
            </a:r>
            <a:r>
              <a:rPr lang="ja-JP" altLang="en-US" dirty="0"/>
              <a:t>供給少ないと</a:t>
            </a:r>
            <a:r>
              <a:rPr lang="ja-JP" altLang="en-US" dirty="0">
                <a:solidFill>
                  <a:srgbClr val="C00000"/>
                </a:solidFill>
              </a:rPr>
              <a:t>嫌気的解糖</a:t>
            </a:r>
            <a:endParaRPr lang="en-US" altLang="ja-JP" dirty="0">
              <a:solidFill>
                <a:srgbClr val="C00000"/>
              </a:solidFill>
            </a:endParaRPr>
          </a:p>
          <a:p>
            <a:r>
              <a:rPr kumimoji="1" lang="ja-JP" altLang="en-US" dirty="0"/>
              <a:t>（</a:t>
            </a:r>
            <a:r>
              <a:rPr kumimoji="1" lang="en-US" altLang="ja-JP" dirty="0"/>
              <a:t>NADH 2</a:t>
            </a:r>
            <a:r>
              <a:rPr kumimoji="1" lang="ja-JP" altLang="en-US" dirty="0"/>
              <a:t>分子を消費）</a:t>
            </a:r>
            <a:endParaRPr kumimoji="1" lang="en-US" altLang="ja-JP" dirty="0"/>
          </a:p>
          <a:p>
            <a:r>
              <a:rPr lang="ja-JP" altLang="en-US" dirty="0"/>
              <a:t>激しい運動をすると嫌気的代謝となる</a:t>
            </a:r>
            <a:endParaRPr kumimoji="1" lang="ja-JP" altLang="en-US" dirty="0"/>
          </a:p>
        </p:txBody>
      </p:sp>
      <p:sp>
        <p:nvSpPr>
          <p:cNvPr id="5" name="テキスト ボックス 4"/>
          <p:cNvSpPr txBox="1"/>
          <p:nvPr/>
        </p:nvSpPr>
        <p:spPr>
          <a:xfrm>
            <a:off x="2505075" y="6383893"/>
            <a:ext cx="598241" cy="369332"/>
          </a:xfrm>
          <a:prstGeom prst="rect">
            <a:avLst/>
          </a:prstGeom>
          <a:noFill/>
        </p:spPr>
        <p:txBody>
          <a:bodyPr wrap="none" rtlCol="0">
            <a:spAutoFit/>
          </a:bodyPr>
          <a:lstStyle/>
          <a:p>
            <a:r>
              <a:rPr kumimoji="1" lang="en-US" altLang="ja-JP" dirty="0"/>
              <a:t>p.65</a:t>
            </a:r>
            <a:endParaRPr kumimoji="1" lang="ja-JP" altLang="en-US" dirty="0"/>
          </a:p>
        </p:txBody>
      </p:sp>
    </p:spTree>
    <p:extLst>
      <p:ext uri="{BB962C8B-B14F-4D97-AF65-F5344CB8AC3E}">
        <p14:creationId xmlns:p14="http://schemas.microsoft.com/office/powerpoint/2010/main" val="415250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0" y="1539875"/>
            <a:ext cx="5781675" cy="3643313"/>
          </a:xfrm>
          <a:ln>
            <a:noFill/>
          </a:ln>
        </p:spPr>
        <p:txBody>
          <a:bodyPr/>
          <a:lstStyle/>
          <a:p>
            <a:pPr marL="0" indent="0" algn="ctr">
              <a:buNone/>
            </a:pPr>
            <a:r>
              <a:rPr kumimoji="1" lang="ja-JP" altLang="en-US" dirty="0"/>
              <a:t>解糖系</a:t>
            </a:r>
            <a:endParaRPr kumimoji="1" lang="en-US" altLang="ja-JP" dirty="0"/>
          </a:p>
          <a:p>
            <a:pPr marL="0" indent="0" algn="ctr">
              <a:buNone/>
            </a:pPr>
            <a:r>
              <a:rPr lang="ja-JP" altLang="en-US"/>
              <a:t>↓</a:t>
            </a:r>
            <a:endParaRPr lang="en-US" altLang="ja-JP" dirty="0"/>
          </a:p>
          <a:p>
            <a:pPr marL="0" indent="0" algn="ctr">
              <a:buNone/>
            </a:pPr>
            <a:r>
              <a:rPr kumimoji="1" lang="ja-JP" altLang="en-US" dirty="0"/>
              <a:t>トリカルボン酸経路</a:t>
            </a:r>
            <a:endParaRPr kumimoji="1" lang="en-US" altLang="ja-JP" dirty="0"/>
          </a:p>
          <a:p>
            <a:pPr marL="0" indent="0" algn="ctr">
              <a:buNone/>
            </a:pPr>
            <a:r>
              <a:rPr lang="ja-JP" altLang="en-US" dirty="0"/>
              <a:t>（クエン酸回路、クレブス回路）</a:t>
            </a:r>
            <a:endParaRPr lang="en-US" altLang="ja-JP" dirty="0"/>
          </a:p>
          <a:p>
            <a:pPr marL="0" indent="0" algn="ctr">
              <a:buNone/>
            </a:pPr>
            <a:r>
              <a:rPr kumimoji="1" lang="ja-JP" altLang="en-US" dirty="0"/>
              <a:t>↓</a:t>
            </a:r>
            <a:endParaRPr kumimoji="1" lang="en-US" altLang="ja-JP" dirty="0"/>
          </a:p>
          <a:p>
            <a:pPr marL="0" indent="0" algn="ctr">
              <a:buNone/>
            </a:pPr>
            <a:r>
              <a:rPr lang="ja-JP" altLang="en-US" dirty="0"/>
              <a:t>電子伝達系</a:t>
            </a:r>
            <a:endParaRPr kumimoji="1" lang="ja-JP" altLang="en-US" dirty="0"/>
          </a:p>
        </p:txBody>
      </p:sp>
      <p:sp>
        <p:nvSpPr>
          <p:cNvPr id="4" name="テキスト ボックス 3"/>
          <p:cNvSpPr txBox="1"/>
          <p:nvPr/>
        </p:nvSpPr>
        <p:spPr>
          <a:xfrm>
            <a:off x="6282995" y="1566952"/>
            <a:ext cx="2097049" cy="3724096"/>
          </a:xfrm>
          <a:prstGeom prst="rect">
            <a:avLst/>
          </a:prstGeom>
          <a:noFill/>
        </p:spPr>
        <p:txBody>
          <a:bodyPr wrap="none" rtlCol="0">
            <a:spAutoFit/>
          </a:bodyPr>
          <a:lstStyle/>
          <a:p>
            <a:pPr algn="ctr"/>
            <a:r>
              <a:rPr kumimoji="1" lang="ja-JP" altLang="en-US" sz="2800" dirty="0">
                <a:solidFill>
                  <a:schemeClr val="accent5">
                    <a:lumMod val="50000"/>
                  </a:schemeClr>
                </a:solidFill>
              </a:rPr>
              <a:t>細胞質</a:t>
            </a:r>
            <a:endParaRPr kumimoji="1" lang="en-US" altLang="ja-JP" sz="2800" dirty="0">
              <a:solidFill>
                <a:schemeClr val="accent5">
                  <a:lumMod val="50000"/>
                </a:schemeClr>
              </a:solidFill>
            </a:endParaRPr>
          </a:p>
          <a:p>
            <a:pPr algn="ctr"/>
            <a:endParaRPr lang="en-US" altLang="ja-JP" sz="2800" dirty="0">
              <a:solidFill>
                <a:schemeClr val="accent5">
                  <a:lumMod val="50000"/>
                </a:schemeClr>
              </a:solidFill>
            </a:endParaRPr>
          </a:p>
          <a:p>
            <a:pPr algn="ctr"/>
            <a:endParaRPr lang="en-US" altLang="ja-JP" sz="2400" dirty="0">
              <a:solidFill>
                <a:schemeClr val="accent5">
                  <a:lumMod val="50000"/>
                </a:schemeClr>
              </a:solidFill>
            </a:endParaRPr>
          </a:p>
          <a:p>
            <a:pPr algn="ctr"/>
            <a:r>
              <a:rPr kumimoji="1" lang="ja-JP" altLang="en-US" sz="2800" dirty="0">
                <a:solidFill>
                  <a:schemeClr val="accent5">
                    <a:lumMod val="50000"/>
                  </a:schemeClr>
                </a:solidFill>
              </a:rPr>
              <a:t>ミトコンドリア</a:t>
            </a:r>
            <a:endParaRPr kumimoji="1" lang="en-US" altLang="ja-JP" sz="2800" dirty="0">
              <a:solidFill>
                <a:schemeClr val="accent5">
                  <a:lumMod val="50000"/>
                </a:schemeClr>
              </a:solidFill>
            </a:endParaRPr>
          </a:p>
          <a:p>
            <a:pPr algn="ctr"/>
            <a:r>
              <a:rPr lang="ja-JP" altLang="en-US" sz="2800" dirty="0">
                <a:solidFill>
                  <a:schemeClr val="accent5">
                    <a:lumMod val="50000"/>
                  </a:schemeClr>
                </a:solidFill>
              </a:rPr>
              <a:t>マトリックス</a:t>
            </a:r>
            <a:endParaRPr lang="en-US" altLang="ja-JP" sz="2800" dirty="0">
              <a:solidFill>
                <a:schemeClr val="accent5">
                  <a:lumMod val="50000"/>
                </a:schemeClr>
              </a:solidFill>
            </a:endParaRPr>
          </a:p>
          <a:p>
            <a:pPr algn="ctr"/>
            <a:endParaRPr kumimoji="1" lang="en-US" altLang="ja-JP" dirty="0">
              <a:solidFill>
                <a:schemeClr val="accent5">
                  <a:lumMod val="50000"/>
                </a:schemeClr>
              </a:solidFill>
            </a:endParaRPr>
          </a:p>
          <a:p>
            <a:pPr algn="ctr"/>
            <a:endParaRPr kumimoji="1" lang="en-US" altLang="ja-JP" sz="2400" dirty="0">
              <a:solidFill>
                <a:schemeClr val="accent5">
                  <a:lumMod val="50000"/>
                </a:schemeClr>
              </a:solidFill>
            </a:endParaRPr>
          </a:p>
          <a:p>
            <a:pPr algn="ctr"/>
            <a:r>
              <a:rPr lang="ja-JP" altLang="en-US" sz="2800" dirty="0">
                <a:solidFill>
                  <a:schemeClr val="accent5">
                    <a:lumMod val="50000"/>
                  </a:schemeClr>
                </a:solidFill>
              </a:rPr>
              <a:t>ミトコンドリア</a:t>
            </a:r>
            <a:endParaRPr lang="en-US" altLang="ja-JP" sz="2800" dirty="0">
              <a:solidFill>
                <a:schemeClr val="accent5">
                  <a:lumMod val="50000"/>
                </a:schemeClr>
              </a:solidFill>
            </a:endParaRPr>
          </a:p>
          <a:p>
            <a:pPr algn="ctr"/>
            <a:r>
              <a:rPr kumimoji="1" lang="ja-JP" altLang="en-US" sz="2800" dirty="0">
                <a:solidFill>
                  <a:schemeClr val="accent5">
                    <a:lumMod val="50000"/>
                  </a:schemeClr>
                </a:solidFill>
              </a:rPr>
              <a:t>内膜</a:t>
            </a:r>
          </a:p>
        </p:txBody>
      </p:sp>
      <p:sp>
        <p:nvSpPr>
          <p:cNvPr id="6" name="タイトル 1">
            <a:extLst>
              <a:ext uri="{FF2B5EF4-FFF2-40B4-BE49-F238E27FC236}">
                <a16:creationId xmlns:a16="http://schemas.microsoft.com/office/drawing/2014/main" id="{E11F293C-880C-3441-8843-6B8534772DE9}"/>
              </a:ext>
            </a:extLst>
          </p:cNvPr>
          <p:cNvSpPr txBox="1">
            <a:spLocks/>
          </p:cNvSpPr>
          <p:nvPr/>
        </p:nvSpPr>
        <p:spPr>
          <a:xfrm>
            <a:off x="1845070" y="39053"/>
            <a:ext cx="4889813" cy="525987"/>
          </a:xfrm>
          <a:prstGeom prst="rect">
            <a:avLst/>
          </a:prstGeom>
          <a:solidFill>
            <a:schemeClr val="bg2"/>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kumimoji="1" sz="3600" kern="1200">
                <a:solidFill>
                  <a:schemeClr val="tx1"/>
                </a:solidFill>
                <a:latin typeface="+mj-lt"/>
                <a:ea typeface="+mj-ea"/>
                <a:cs typeface="+mj-cs"/>
              </a:defRPr>
            </a:lvl1pPr>
          </a:lstStyle>
          <a:p>
            <a:r>
              <a:rPr lang="en-US" altLang="ja-JP" dirty="0"/>
              <a:t>ATP</a:t>
            </a:r>
            <a:r>
              <a:rPr lang="ja-JP" altLang="en-US"/>
              <a:t>産生の主な経路</a:t>
            </a:r>
            <a:endParaRPr lang="ja-JP" altLang="en-US" dirty="0"/>
          </a:p>
        </p:txBody>
      </p:sp>
      <p:sp>
        <p:nvSpPr>
          <p:cNvPr id="2" name="テキスト ボックス 1">
            <a:extLst>
              <a:ext uri="{FF2B5EF4-FFF2-40B4-BE49-F238E27FC236}">
                <a16:creationId xmlns:a16="http://schemas.microsoft.com/office/drawing/2014/main" id="{C9535E89-6C01-7348-8FFA-33D28AA9431A}"/>
              </a:ext>
            </a:extLst>
          </p:cNvPr>
          <p:cNvSpPr txBox="1"/>
          <p:nvPr/>
        </p:nvSpPr>
        <p:spPr>
          <a:xfrm>
            <a:off x="4602996" y="2187978"/>
            <a:ext cx="1242648" cy="369332"/>
          </a:xfrm>
          <a:prstGeom prst="rect">
            <a:avLst/>
          </a:prstGeom>
          <a:noFill/>
        </p:spPr>
        <p:txBody>
          <a:bodyPr wrap="none" rtlCol="0">
            <a:spAutoFit/>
          </a:bodyPr>
          <a:lstStyle/>
          <a:p>
            <a:r>
              <a:rPr kumimoji="1" lang="ja-JP" altLang="en-US"/>
              <a:t>ピルビン酸</a:t>
            </a:r>
          </a:p>
        </p:txBody>
      </p:sp>
      <p:sp>
        <p:nvSpPr>
          <p:cNvPr id="9" name="テキスト ボックス 8">
            <a:extLst>
              <a:ext uri="{FF2B5EF4-FFF2-40B4-BE49-F238E27FC236}">
                <a16:creationId xmlns:a16="http://schemas.microsoft.com/office/drawing/2014/main" id="{9A48EC02-2366-2443-B30C-56B5F84720EC}"/>
              </a:ext>
            </a:extLst>
          </p:cNvPr>
          <p:cNvSpPr txBox="1"/>
          <p:nvPr/>
        </p:nvSpPr>
        <p:spPr>
          <a:xfrm>
            <a:off x="3001602" y="2222528"/>
            <a:ext cx="1035861" cy="369332"/>
          </a:xfrm>
          <a:prstGeom prst="rect">
            <a:avLst/>
          </a:prstGeom>
          <a:noFill/>
        </p:spPr>
        <p:txBody>
          <a:bodyPr wrap="none" rtlCol="0">
            <a:spAutoFit/>
          </a:bodyPr>
          <a:lstStyle/>
          <a:p>
            <a:r>
              <a:rPr kumimoji="1" lang="ja-JP" altLang="en-US">
                <a:solidFill>
                  <a:srgbClr val="FF0000"/>
                </a:solidFill>
              </a:rPr>
              <a:t>酸素あり</a:t>
            </a:r>
          </a:p>
        </p:txBody>
      </p:sp>
      <p:sp>
        <p:nvSpPr>
          <p:cNvPr id="10" name="テキスト ボックス 9">
            <a:extLst>
              <a:ext uri="{FF2B5EF4-FFF2-40B4-BE49-F238E27FC236}">
                <a16:creationId xmlns:a16="http://schemas.microsoft.com/office/drawing/2014/main" id="{6F73E3AB-4893-C048-8665-DD6033E50E38}"/>
              </a:ext>
            </a:extLst>
          </p:cNvPr>
          <p:cNvSpPr txBox="1"/>
          <p:nvPr/>
        </p:nvSpPr>
        <p:spPr>
          <a:xfrm>
            <a:off x="5603576" y="1858699"/>
            <a:ext cx="1031051" cy="369332"/>
          </a:xfrm>
          <a:prstGeom prst="rect">
            <a:avLst/>
          </a:prstGeom>
          <a:noFill/>
        </p:spPr>
        <p:txBody>
          <a:bodyPr wrap="none" rtlCol="0">
            <a:spAutoFit/>
          </a:bodyPr>
          <a:lstStyle/>
          <a:p>
            <a:r>
              <a:rPr kumimoji="1" lang="ja-JP" altLang="en-US">
                <a:solidFill>
                  <a:srgbClr val="0070C0"/>
                </a:solidFill>
              </a:rPr>
              <a:t>酸素なし</a:t>
            </a:r>
          </a:p>
        </p:txBody>
      </p:sp>
      <p:sp>
        <p:nvSpPr>
          <p:cNvPr id="11" name="テキスト ボックス 10">
            <a:extLst>
              <a:ext uri="{FF2B5EF4-FFF2-40B4-BE49-F238E27FC236}">
                <a16:creationId xmlns:a16="http://schemas.microsoft.com/office/drawing/2014/main" id="{FD3E7CC7-55D8-1040-86FF-936BEDB7BE1A}"/>
              </a:ext>
            </a:extLst>
          </p:cNvPr>
          <p:cNvSpPr txBox="1"/>
          <p:nvPr/>
        </p:nvSpPr>
        <p:spPr>
          <a:xfrm>
            <a:off x="5791349" y="2187978"/>
            <a:ext cx="393056" cy="369332"/>
          </a:xfrm>
          <a:prstGeom prst="rect">
            <a:avLst/>
          </a:prstGeom>
          <a:noFill/>
        </p:spPr>
        <p:txBody>
          <a:bodyPr wrap="none" rtlCol="0">
            <a:spAutoFit/>
          </a:bodyPr>
          <a:lstStyle/>
          <a:p>
            <a:r>
              <a:rPr kumimoji="1" lang="ja-JP" altLang="en-US"/>
              <a:t>→</a:t>
            </a:r>
          </a:p>
        </p:txBody>
      </p:sp>
      <p:sp>
        <p:nvSpPr>
          <p:cNvPr id="12" name="テキスト ボックス 11">
            <a:extLst>
              <a:ext uri="{FF2B5EF4-FFF2-40B4-BE49-F238E27FC236}">
                <a16:creationId xmlns:a16="http://schemas.microsoft.com/office/drawing/2014/main" id="{2C995E17-B8E9-A04D-BF51-EF3B85AA47E2}"/>
              </a:ext>
            </a:extLst>
          </p:cNvPr>
          <p:cNvSpPr txBox="1"/>
          <p:nvPr/>
        </p:nvSpPr>
        <p:spPr>
          <a:xfrm>
            <a:off x="6155745" y="2186919"/>
            <a:ext cx="646331" cy="369332"/>
          </a:xfrm>
          <a:prstGeom prst="rect">
            <a:avLst/>
          </a:prstGeom>
          <a:noFill/>
        </p:spPr>
        <p:txBody>
          <a:bodyPr wrap="none" rtlCol="0">
            <a:spAutoFit/>
          </a:bodyPr>
          <a:lstStyle/>
          <a:p>
            <a:r>
              <a:rPr lang="ja-JP" altLang="en-US"/>
              <a:t>乳酸</a:t>
            </a:r>
            <a:endParaRPr kumimoji="1" lang="ja-JP" altLang="en-US"/>
          </a:p>
        </p:txBody>
      </p:sp>
      <p:sp>
        <p:nvSpPr>
          <p:cNvPr id="13" name="テキスト ボックス 12">
            <a:extLst>
              <a:ext uri="{FF2B5EF4-FFF2-40B4-BE49-F238E27FC236}">
                <a16:creationId xmlns:a16="http://schemas.microsoft.com/office/drawing/2014/main" id="{14EB3ED8-DFA3-A740-B833-D1506DB38ABF}"/>
              </a:ext>
            </a:extLst>
          </p:cNvPr>
          <p:cNvSpPr txBox="1"/>
          <p:nvPr/>
        </p:nvSpPr>
        <p:spPr>
          <a:xfrm>
            <a:off x="4547846" y="1601946"/>
            <a:ext cx="1247457" cy="369332"/>
          </a:xfrm>
          <a:prstGeom prst="rect">
            <a:avLst/>
          </a:prstGeom>
          <a:noFill/>
        </p:spPr>
        <p:txBody>
          <a:bodyPr wrap="none" rtlCol="0">
            <a:spAutoFit/>
          </a:bodyPr>
          <a:lstStyle/>
          <a:p>
            <a:r>
              <a:rPr kumimoji="1" lang="ja-JP" altLang="en-US"/>
              <a:t>グルコース</a:t>
            </a:r>
          </a:p>
        </p:txBody>
      </p:sp>
      <p:sp>
        <p:nvSpPr>
          <p:cNvPr id="14" name="角丸四角形 13">
            <a:extLst>
              <a:ext uri="{FF2B5EF4-FFF2-40B4-BE49-F238E27FC236}">
                <a16:creationId xmlns:a16="http://schemas.microsoft.com/office/drawing/2014/main" id="{C0BD87A9-1FC0-B74A-B216-8B000C5EB2E8}"/>
              </a:ext>
            </a:extLst>
          </p:cNvPr>
          <p:cNvSpPr/>
          <p:nvPr/>
        </p:nvSpPr>
        <p:spPr>
          <a:xfrm>
            <a:off x="1100381" y="2702582"/>
            <a:ext cx="7279664" cy="26461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5378DCA0-103C-4C48-8557-9B66169E8FEC}"/>
              </a:ext>
            </a:extLst>
          </p:cNvPr>
          <p:cNvSpPr/>
          <p:nvPr/>
        </p:nvSpPr>
        <p:spPr>
          <a:xfrm>
            <a:off x="224725" y="565040"/>
            <a:ext cx="8756543" cy="631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C720603-20C5-0A4D-8FBA-EF829B021A55}"/>
              </a:ext>
            </a:extLst>
          </p:cNvPr>
          <p:cNvSpPr txBox="1"/>
          <p:nvPr/>
        </p:nvSpPr>
        <p:spPr>
          <a:xfrm>
            <a:off x="5007037" y="1896852"/>
            <a:ext cx="393056" cy="369332"/>
          </a:xfrm>
          <a:prstGeom prst="rect">
            <a:avLst/>
          </a:prstGeom>
          <a:noFill/>
        </p:spPr>
        <p:txBody>
          <a:bodyPr wrap="none" rtlCol="0">
            <a:spAutoFit/>
          </a:bodyPr>
          <a:lstStyle/>
          <a:p>
            <a:r>
              <a:rPr kumimoji="1" lang="ja-JP" altLang="en-US"/>
              <a:t>↓</a:t>
            </a:r>
          </a:p>
        </p:txBody>
      </p:sp>
      <p:sp>
        <p:nvSpPr>
          <p:cNvPr id="17" name="テキスト ボックス 16">
            <a:extLst>
              <a:ext uri="{FF2B5EF4-FFF2-40B4-BE49-F238E27FC236}">
                <a16:creationId xmlns:a16="http://schemas.microsoft.com/office/drawing/2014/main" id="{AB239333-9974-E545-BFAF-FF6E2820999C}"/>
              </a:ext>
            </a:extLst>
          </p:cNvPr>
          <p:cNvSpPr txBox="1"/>
          <p:nvPr/>
        </p:nvSpPr>
        <p:spPr>
          <a:xfrm>
            <a:off x="2119605" y="1936519"/>
            <a:ext cx="1025858" cy="369332"/>
          </a:xfrm>
          <a:prstGeom prst="rect">
            <a:avLst/>
          </a:prstGeom>
          <a:noFill/>
        </p:spPr>
        <p:txBody>
          <a:bodyPr wrap="none" rtlCol="0">
            <a:spAutoFit/>
          </a:bodyPr>
          <a:lstStyle/>
          <a:p>
            <a:r>
              <a:rPr lang="en-US" altLang="ja-JP" dirty="0"/>
              <a:t>ATP</a:t>
            </a:r>
            <a:r>
              <a:rPr lang="ja-JP" altLang="en-US"/>
              <a:t>　</a:t>
            </a:r>
            <a:r>
              <a:rPr lang="en-US" altLang="ja-JP" dirty="0"/>
              <a:t>2</a:t>
            </a:r>
            <a:r>
              <a:rPr lang="ja-JP" altLang="en-US"/>
              <a:t>個</a:t>
            </a:r>
            <a:endParaRPr kumimoji="1" lang="ja-JP" altLang="en-US"/>
          </a:p>
        </p:txBody>
      </p:sp>
    </p:spTree>
    <p:extLst>
      <p:ext uri="{BB962C8B-B14F-4D97-AF65-F5344CB8AC3E}">
        <p14:creationId xmlns:p14="http://schemas.microsoft.com/office/powerpoint/2010/main" val="203645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トリカルボン酸回路</a:t>
            </a:r>
            <a:r>
              <a:rPr kumimoji="1" lang="ja-JP" altLang="en-US" sz="3100" dirty="0"/>
              <a:t>（クエン酸回路、クレブス回路）</a:t>
            </a:r>
            <a:endParaRPr kumimoji="1" lang="ja-JP" altLang="en-US" dirty="0"/>
          </a:p>
        </p:txBody>
      </p:sp>
      <p:pic>
        <p:nvPicPr>
          <p:cNvPr id="1433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554"/>
          <a:stretch/>
        </p:blipFill>
        <p:spPr bwMode="auto">
          <a:xfrm>
            <a:off x="1938337" y="1390649"/>
            <a:ext cx="3911779"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629274" y="3667899"/>
            <a:ext cx="3248025" cy="646331"/>
          </a:xfrm>
          <a:prstGeom prst="rect">
            <a:avLst/>
          </a:prstGeom>
          <a:noFill/>
        </p:spPr>
        <p:txBody>
          <a:bodyPr wrap="square" rtlCol="0">
            <a:spAutoFit/>
          </a:bodyPr>
          <a:lstStyle/>
          <a:p>
            <a:r>
              <a:rPr kumimoji="1" lang="ja-JP" altLang="en-US" dirty="0"/>
              <a:t>ミトコンドリア・マトリックス内で起こる</a:t>
            </a:r>
          </a:p>
        </p:txBody>
      </p:sp>
      <p:sp>
        <p:nvSpPr>
          <p:cNvPr id="4" name="テキスト ボックス 3"/>
          <p:cNvSpPr txBox="1"/>
          <p:nvPr/>
        </p:nvSpPr>
        <p:spPr>
          <a:xfrm>
            <a:off x="4286250" y="5667375"/>
            <a:ext cx="917815" cy="338554"/>
          </a:xfrm>
          <a:prstGeom prst="rect">
            <a:avLst/>
          </a:prstGeom>
          <a:solidFill>
            <a:schemeClr val="accent6">
              <a:lumMod val="20000"/>
              <a:lumOff val="80000"/>
            </a:schemeClr>
          </a:solidFill>
        </p:spPr>
        <p:txBody>
          <a:bodyPr wrap="none" rtlCol="0">
            <a:spAutoFit/>
          </a:bodyPr>
          <a:lstStyle/>
          <a:p>
            <a:r>
              <a:rPr kumimoji="1" lang="en-US" altLang="ja-JP" sz="1600" dirty="0"/>
              <a:t>TCA</a:t>
            </a:r>
            <a:r>
              <a:rPr kumimoji="1" lang="ja-JP" altLang="en-US" sz="1600" dirty="0"/>
              <a:t>回路</a:t>
            </a:r>
          </a:p>
        </p:txBody>
      </p:sp>
      <p:sp>
        <p:nvSpPr>
          <p:cNvPr id="6" name="テキスト ボックス 5"/>
          <p:cNvSpPr txBox="1"/>
          <p:nvPr/>
        </p:nvSpPr>
        <p:spPr>
          <a:xfrm>
            <a:off x="1447800" y="5636597"/>
            <a:ext cx="598241" cy="369332"/>
          </a:xfrm>
          <a:prstGeom prst="rect">
            <a:avLst/>
          </a:prstGeom>
          <a:noFill/>
        </p:spPr>
        <p:txBody>
          <a:bodyPr wrap="none" rtlCol="0">
            <a:spAutoFit/>
          </a:bodyPr>
          <a:lstStyle/>
          <a:p>
            <a:r>
              <a:rPr kumimoji="1" lang="en-US" altLang="ja-JP" dirty="0"/>
              <a:t>p.65</a:t>
            </a:r>
            <a:endParaRPr kumimoji="1" lang="ja-JP" altLang="en-US" dirty="0"/>
          </a:p>
        </p:txBody>
      </p:sp>
      <p:sp>
        <p:nvSpPr>
          <p:cNvPr id="5" name="角丸四角形 4">
            <a:extLst>
              <a:ext uri="{FF2B5EF4-FFF2-40B4-BE49-F238E27FC236}">
                <a16:creationId xmlns:a16="http://schemas.microsoft.com/office/drawing/2014/main" id="{C77DE76E-4356-F63F-E9AC-DA645D8FB024}"/>
              </a:ext>
            </a:extLst>
          </p:cNvPr>
          <p:cNvSpPr/>
          <p:nvPr/>
        </p:nvSpPr>
        <p:spPr>
          <a:xfrm>
            <a:off x="5480002" y="4724401"/>
            <a:ext cx="370114" cy="31568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CC5690AB-06CE-5411-7E92-5521BB40886B}"/>
              </a:ext>
            </a:extLst>
          </p:cNvPr>
          <p:cNvSpPr/>
          <p:nvPr/>
        </p:nvSpPr>
        <p:spPr>
          <a:xfrm>
            <a:off x="4386943" y="5282030"/>
            <a:ext cx="370114" cy="31568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594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ミトコンドリアの電子伝達系</a:t>
            </a:r>
          </a:p>
        </p:txBody>
      </p:sp>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585"/>
          <a:stretch/>
        </p:blipFill>
        <p:spPr bwMode="auto">
          <a:xfrm>
            <a:off x="1347788" y="1338672"/>
            <a:ext cx="6424612" cy="501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629273" y="1867674"/>
            <a:ext cx="3248025" cy="369332"/>
          </a:xfrm>
          <a:prstGeom prst="rect">
            <a:avLst/>
          </a:prstGeom>
          <a:noFill/>
        </p:spPr>
        <p:txBody>
          <a:bodyPr wrap="square" rtlCol="0">
            <a:spAutoFit/>
          </a:bodyPr>
          <a:lstStyle/>
          <a:p>
            <a:r>
              <a:rPr kumimoji="1" lang="ja-JP" altLang="en-US" dirty="0"/>
              <a:t>ミトコンドリア内膜で起こる</a:t>
            </a:r>
          </a:p>
        </p:txBody>
      </p:sp>
      <p:sp>
        <p:nvSpPr>
          <p:cNvPr id="5" name="テキスト ボックス 4"/>
          <p:cNvSpPr txBox="1"/>
          <p:nvPr/>
        </p:nvSpPr>
        <p:spPr>
          <a:xfrm>
            <a:off x="1538860" y="2947348"/>
            <a:ext cx="716662" cy="215444"/>
          </a:xfrm>
          <a:prstGeom prst="rect">
            <a:avLst/>
          </a:prstGeom>
          <a:solidFill>
            <a:schemeClr val="accent6">
              <a:lumMod val="20000"/>
              <a:lumOff val="80000"/>
            </a:schemeClr>
          </a:solidFill>
        </p:spPr>
        <p:txBody>
          <a:bodyPr wrap="none" lIns="36000" tIns="0" rIns="36000" bIns="0" rtlCol="0">
            <a:spAutoFit/>
          </a:bodyPr>
          <a:lstStyle/>
          <a:p>
            <a:r>
              <a:rPr kumimoji="1" lang="en-US" altLang="ja-JP" sz="1400" dirty="0"/>
              <a:t>TCA</a:t>
            </a:r>
            <a:r>
              <a:rPr kumimoji="1" lang="ja-JP" altLang="en-US" sz="1400" dirty="0"/>
              <a:t>回路</a:t>
            </a:r>
          </a:p>
        </p:txBody>
      </p:sp>
      <p:sp>
        <p:nvSpPr>
          <p:cNvPr id="6" name="テキスト ボックス 5"/>
          <p:cNvSpPr txBox="1"/>
          <p:nvPr/>
        </p:nvSpPr>
        <p:spPr>
          <a:xfrm>
            <a:off x="757039" y="2229382"/>
            <a:ext cx="970385" cy="215444"/>
          </a:xfrm>
          <a:prstGeom prst="rect">
            <a:avLst/>
          </a:prstGeom>
          <a:solidFill>
            <a:schemeClr val="accent6">
              <a:lumMod val="20000"/>
              <a:lumOff val="80000"/>
            </a:schemeClr>
          </a:solidFill>
        </p:spPr>
        <p:txBody>
          <a:bodyPr wrap="none" lIns="36000" tIns="0" rIns="36000" bIns="0" rtlCol="0">
            <a:spAutoFit/>
          </a:bodyPr>
          <a:lstStyle/>
          <a:p>
            <a:r>
              <a:rPr kumimoji="1" lang="ja-JP" altLang="en-US" sz="1400" dirty="0"/>
              <a:t>電子伝達系</a:t>
            </a:r>
          </a:p>
        </p:txBody>
      </p:sp>
      <p:sp>
        <p:nvSpPr>
          <p:cNvPr id="7" name="テキスト ボックス 6"/>
          <p:cNvSpPr txBox="1"/>
          <p:nvPr/>
        </p:nvSpPr>
        <p:spPr>
          <a:xfrm>
            <a:off x="940619" y="5983844"/>
            <a:ext cx="598241" cy="369332"/>
          </a:xfrm>
          <a:prstGeom prst="rect">
            <a:avLst/>
          </a:prstGeom>
          <a:noFill/>
        </p:spPr>
        <p:txBody>
          <a:bodyPr wrap="none" rtlCol="0">
            <a:spAutoFit/>
          </a:bodyPr>
          <a:lstStyle/>
          <a:p>
            <a:r>
              <a:rPr kumimoji="1" lang="en-US" altLang="ja-JP" dirty="0"/>
              <a:t>p.67</a:t>
            </a:r>
            <a:endParaRPr kumimoji="1" lang="ja-JP" altLang="en-US" dirty="0"/>
          </a:p>
        </p:txBody>
      </p:sp>
      <p:sp>
        <p:nvSpPr>
          <p:cNvPr id="3" name="角丸四角形 2">
            <a:extLst>
              <a:ext uri="{FF2B5EF4-FFF2-40B4-BE49-F238E27FC236}">
                <a16:creationId xmlns:a16="http://schemas.microsoft.com/office/drawing/2014/main" id="{387FC48C-D0CF-1D00-6C2F-D1F7D5D772FB}"/>
              </a:ext>
            </a:extLst>
          </p:cNvPr>
          <p:cNvSpPr/>
          <p:nvPr/>
        </p:nvSpPr>
        <p:spPr>
          <a:xfrm>
            <a:off x="5773915" y="3505201"/>
            <a:ext cx="572455" cy="36933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390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サブタイトル 7"/>
          <p:cNvSpPr>
            <a:spLocks noGrp="1"/>
          </p:cNvSpPr>
          <p:nvPr>
            <p:ph type="subTitle" idx="1"/>
          </p:nvPr>
        </p:nvSpPr>
        <p:spPr>
          <a:xfrm>
            <a:off x="533400" y="1571625"/>
            <a:ext cx="8286750" cy="4800600"/>
          </a:xfrm>
          <a:solidFill>
            <a:schemeClr val="accent6">
              <a:lumMod val="20000"/>
              <a:lumOff val="80000"/>
            </a:schemeClr>
          </a:solidFill>
          <a:ln>
            <a:solidFill>
              <a:srgbClr val="C00000"/>
            </a:solidFill>
          </a:ln>
        </p:spPr>
        <p:txBody>
          <a:bodyPr>
            <a:normAutofit fontScale="92500"/>
          </a:bodyPr>
          <a:lstStyle/>
          <a:p>
            <a:r>
              <a:rPr kumimoji="1" lang="ja-JP" altLang="en-US" dirty="0">
                <a:solidFill>
                  <a:schemeClr val="tx1"/>
                </a:solidFill>
              </a:rPr>
              <a:t>細胞内で次の役割を果たしているものはどれか？</a:t>
            </a:r>
            <a:endParaRPr kumimoji="1" lang="en-US" altLang="ja-JP" dirty="0">
              <a:solidFill>
                <a:schemeClr val="tx1"/>
              </a:solidFill>
            </a:endParaRPr>
          </a:p>
          <a:p>
            <a:pPr marL="180975" indent="-180975">
              <a:buFont typeface="Arial" pitchFamily="34" charset="0"/>
              <a:buChar char="•"/>
            </a:pPr>
            <a:r>
              <a:rPr lang="en-US" altLang="ja-JP" dirty="0"/>
              <a:t>mRNA</a:t>
            </a:r>
            <a:r>
              <a:rPr lang="ja-JP" altLang="en-US" dirty="0"/>
              <a:t>の情報を受け取ってタンパク質合成を行う　</a:t>
            </a:r>
            <a:r>
              <a:rPr lang="ja-JP" altLang="en-US" dirty="0">
                <a:solidFill>
                  <a:srgbClr val="FF0000"/>
                </a:solidFill>
              </a:rPr>
              <a:t>②</a:t>
            </a:r>
            <a:endParaRPr lang="en-US" altLang="ja-JP" dirty="0">
              <a:solidFill>
                <a:srgbClr val="FF0000"/>
              </a:solidFill>
            </a:endParaRPr>
          </a:p>
          <a:p>
            <a:pPr marL="180975" indent="-180975">
              <a:buFont typeface="Arial" pitchFamily="34" charset="0"/>
              <a:buChar char="•"/>
            </a:pPr>
            <a:r>
              <a:rPr kumimoji="1" lang="en-US" altLang="ja-JP" dirty="0">
                <a:solidFill>
                  <a:schemeClr val="tx1"/>
                </a:solidFill>
              </a:rPr>
              <a:t>ATP</a:t>
            </a:r>
            <a:r>
              <a:rPr kumimoji="1" lang="ja-JP" altLang="en-US" dirty="0">
                <a:solidFill>
                  <a:schemeClr val="tx1"/>
                </a:solidFill>
              </a:rPr>
              <a:t>を合成する　</a:t>
            </a:r>
            <a:r>
              <a:rPr kumimoji="1" lang="ja-JP" altLang="en-US" dirty="0">
                <a:solidFill>
                  <a:srgbClr val="FF0000"/>
                </a:solidFill>
              </a:rPr>
              <a:t>⑤</a:t>
            </a:r>
            <a:endParaRPr kumimoji="1" lang="en-US" altLang="ja-JP" dirty="0">
              <a:solidFill>
                <a:srgbClr val="FF0000"/>
              </a:solidFill>
            </a:endParaRPr>
          </a:p>
          <a:p>
            <a:pPr marL="180975" indent="-180975">
              <a:buFont typeface="Arial" pitchFamily="34" charset="0"/>
              <a:buChar char="•"/>
            </a:pPr>
            <a:r>
              <a:rPr lang="ja-JP" altLang="en-US" dirty="0"/>
              <a:t>タンパク質の翻訳後修飾を行う　</a:t>
            </a:r>
            <a:r>
              <a:rPr lang="ja-JP" altLang="en-US" dirty="0">
                <a:solidFill>
                  <a:srgbClr val="FF0000"/>
                </a:solidFill>
              </a:rPr>
              <a:t>⑥</a:t>
            </a:r>
            <a:endParaRPr lang="en-US" altLang="ja-JP" dirty="0">
              <a:solidFill>
                <a:srgbClr val="FF0000"/>
              </a:solidFill>
            </a:endParaRPr>
          </a:p>
          <a:p>
            <a:pPr marL="180975" indent="-180975">
              <a:buFont typeface="Arial" pitchFamily="34" charset="0"/>
              <a:buChar char="•"/>
            </a:pPr>
            <a:r>
              <a:rPr kumimoji="1" lang="ja-JP" altLang="en-US" dirty="0">
                <a:solidFill>
                  <a:schemeClr val="tx1"/>
                </a:solidFill>
              </a:rPr>
              <a:t>細胞内で不要となった物質を消化する　</a:t>
            </a:r>
            <a:r>
              <a:rPr kumimoji="1" lang="ja-JP" altLang="en-US" dirty="0">
                <a:solidFill>
                  <a:srgbClr val="FF0000"/>
                </a:solidFill>
              </a:rPr>
              <a:t>⑦</a:t>
            </a:r>
            <a:endParaRPr kumimoji="1" lang="en-US" altLang="ja-JP" dirty="0">
              <a:solidFill>
                <a:srgbClr val="FF0000"/>
              </a:solidFill>
            </a:endParaRPr>
          </a:p>
          <a:p>
            <a:pPr marL="180975" indent="-180975">
              <a:buFont typeface="Arial" pitchFamily="34" charset="0"/>
              <a:buChar char="•"/>
            </a:pPr>
            <a:r>
              <a:rPr lang="ja-JP" altLang="en-US" dirty="0"/>
              <a:t>細胞の形を作る　</a:t>
            </a:r>
            <a:r>
              <a:rPr lang="ja-JP" altLang="en-US" dirty="0">
                <a:solidFill>
                  <a:srgbClr val="FF0000"/>
                </a:solidFill>
              </a:rPr>
              <a:t>④</a:t>
            </a:r>
            <a:endParaRPr lang="en-US" altLang="ja-JP" dirty="0">
              <a:solidFill>
                <a:srgbClr val="FF0000"/>
              </a:solidFill>
            </a:endParaRPr>
          </a:p>
          <a:p>
            <a:pPr marL="180975" indent="-180975">
              <a:buFont typeface="Arial" pitchFamily="34" charset="0"/>
              <a:buChar char="•"/>
            </a:pPr>
            <a:r>
              <a:rPr kumimoji="1" lang="en-US" altLang="ja-JP" dirty="0">
                <a:solidFill>
                  <a:schemeClr val="tx1"/>
                </a:solidFill>
              </a:rPr>
              <a:t>DNA</a:t>
            </a:r>
            <a:r>
              <a:rPr kumimoji="1" lang="ja-JP" altLang="en-US" dirty="0">
                <a:solidFill>
                  <a:schemeClr val="tx1"/>
                </a:solidFill>
              </a:rPr>
              <a:t>を包みこんでいる　</a:t>
            </a:r>
            <a:r>
              <a:rPr kumimoji="1" lang="ja-JP" altLang="en-US" dirty="0">
                <a:solidFill>
                  <a:srgbClr val="FF0000"/>
                </a:solidFill>
              </a:rPr>
              <a:t>①</a:t>
            </a:r>
            <a:endParaRPr kumimoji="1" lang="en-US" altLang="ja-JP" dirty="0">
              <a:solidFill>
                <a:srgbClr val="FF0000"/>
              </a:solidFill>
            </a:endParaRPr>
          </a:p>
          <a:p>
            <a:endParaRPr lang="en-US" altLang="ja-JP" dirty="0"/>
          </a:p>
          <a:p>
            <a:r>
              <a:rPr kumimoji="1" lang="ja-JP" altLang="en-US" dirty="0">
                <a:solidFill>
                  <a:schemeClr val="tx1"/>
                </a:solidFill>
              </a:rPr>
              <a:t>①</a:t>
            </a:r>
            <a:r>
              <a:rPr kumimoji="1" lang="ja-JP" altLang="en-US">
                <a:solidFill>
                  <a:schemeClr val="tx1"/>
                </a:solidFill>
              </a:rPr>
              <a:t>核　②リボソーム（粗面小胞体）　</a:t>
            </a:r>
            <a:r>
              <a:rPr kumimoji="1" lang="ja-JP" altLang="en-US" dirty="0">
                <a:solidFill>
                  <a:schemeClr val="tx1"/>
                </a:solidFill>
              </a:rPr>
              <a:t>③</a:t>
            </a:r>
            <a:r>
              <a:rPr kumimoji="1" lang="ja-JP" altLang="en-US">
                <a:solidFill>
                  <a:schemeClr val="tx1"/>
                </a:solidFill>
              </a:rPr>
              <a:t>滑面小胞体　</a:t>
            </a:r>
            <a:endParaRPr kumimoji="1" lang="en-US" altLang="ja-JP" dirty="0">
              <a:solidFill>
                <a:schemeClr val="tx1"/>
              </a:solidFill>
            </a:endParaRPr>
          </a:p>
          <a:p>
            <a:r>
              <a:rPr kumimoji="1" lang="ja-JP" altLang="en-US">
                <a:solidFill>
                  <a:schemeClr val="tx1"/>
                </a:solidFill>
              </a:rPr>
              <a:t>④アクチン</a:t>
            </a:r>
            <a:r>
              <a:rPr lang="ja-JP" altLang="en-US"/>
              <a:t>⑤</a:t>
            </a:r>
            <a:r>
              <a:rPr lang="ja-JP" altLang="en-US" dirty="0"/>
              <a:t>ミトコンドリア　⑥ゴルジ装置　⑦リソソーム</a:t>
            </a:r>
            <a:endParaRPr kumimoji="1" lang="ja-JP" altLang="en-US" dirty="0">
              <a:solidFill>
                <a:schemeClr val="tx1"/>
              </a:solidFill>
            </a:endParaRPr>
          </a:p>
        </p:txBody>
      </p:sp>
      <p:sp>
        <p:nvSpPr>
          <p:cNvPr id="7" name="タイトル 6"/>
          <p:cNvSpPr>
            <a:spLocks noGrp="1"/>
          </p:cNvSpPr>
          <p:nvPr>
            <p:ph type="ctrTitle"/>
          </p:nvPr>
        </p:nvSpPr>
        <p:spPr>
          <a:xfrm>
            <a:off x="18000" y="0"/>
            <a:ext cx="9144000" cy="1008000"/>
          </a:xfrm>
          <a:solidFill>
            <a:schemeClr val="accent2">
              <a:lumMod val="40000"/>
              <a:lumOff val="60000"/>
            </a:schemeClr>
          </a:solidFill>
        </p:spPr>
        <p:txBody>
          <a:bodyPr>
            <a:normAutofit/>
          </a:bodyPr>
          <a:lstStyle/>
          <a:p>
            <a:r>
              <a:rPr kumimoji="1" lang="ja-JP" altLang="en-US" dirty="0"/>
              <a:t>細胞内小器官の機能分担</a:t>
            </a:r>
          </a:p>
        </p:txBody>
      </p:sp>
      <p:sp>
        <p:nvSpPr>
          <p:cNvPr id="9" name="円/楕円 8"/>
          <p:cNvSpPr/>
          <p:nvPr/>
        </p:nvSpPr>
        <p:spPr>
          <a:xfrm>
            <a:off x="7559951" y="2024063"/>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3000375" y="2466975"/>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5253633" y="2951922"/>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161847" y="3429000"/>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107900" y="3924300"/>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949087" y="4419600"/>
            <a:ext cx="552450" cy="4953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989731" y="2971800"/>
            <a:ext cx="2650084" cy="400110"/>
          </a:xfrm>
          <a:prstGeom prst="rect">
            <a:avLst/>
          </a:prstGeom>
          <a:noFill/>
        </p:spPr>
        <p:txBody>
          <a:bodyPr wrap="none" rtlCol="0">
            <a:spAutoFit/>
          </a:bodyPr>
          <a:lstStyle/>
          <a:p>
            <a:r>
              <a:rPr kumimoji="1" lang="ja-JP" altLang="en-US" sz="2000" dirty="0">
                <a:solidFill>
                  <a:srgbClr val="FF0000"/>
                </a:solidFill>
              </a:rPr>
              <a:t>細胞内輸送にも関わる</a:t>
            </a:r>
          </a:p>
        </p:txBody>
      </p:sp>
      <p:sp>
        <p:nvSpPr>
          <p:cNvPr id="15" name="1 つの角を切り取った四角形 14"/>
          <p:cNvSpPr/>
          <p:nvPr/>
        </p:nvSpPr>
        <p:spPr>
          <a:xfrm>
            <a:off x="0" y="0"/>
            <a:ext cx="1692000" cy="360000"/>
          </a:xfrm>
          <a:prstGeom prst="snip1Rect">
            <a:avLst/>
          </a:prstGeom>
          <a:solidFill>
            <a:srgbClr val="006600"/>
          </a:solidFill>
          <a:ln>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ポイント復習</a:t>
            </a:r>
            <a:r>
              <a:rPr kumimoji="1" lang="ja-JP" altLang="en-US" b="1"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2711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par>
                          <p:cTn id="15" fill="hold">
                            <p:stCondLst>
                              <p:cond delay="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solidFill>
            <a:schemeClr val="accent2">
              <a:lumMod val="40000"/>
              <a:lumOff val="60000"/>
            </a:schemeClr>
          </a:solidFill>
        </p:spPr>
        <p:txBody>
          <a:bodyPr>
            <a:normAutofit/>
          </a:bodyPr>
          <a:lstStyle/>
          <a:p>
            <a:r>
              <a:rPr kumimoji="1" lang="en-US" altLang="ja-JP" dirty="0"/>
              <a:t>ATP</a:t>
            </a:r>
            <a:r>
              <a:rPr kumimoji="1" lang="ja-JP" altLang="en-US" dirty="0"/>
              <a:t>産生の基礎知識</a:t>
            </a:r>
          </a:p>
        </p:txBody>
      </p:sp>
      <p:sp>
        <p:nvSpPr>
          <p:cNvPr id="4" name="サブタイトル 3"/>
          <p:cNvSpPr>
            <a:spLocks noGrp="1"/>
          </p:cNvSpPr>
          <p:nvPr>
            <p:ph type="subTitle" idx="1"/>
          </p:nvPr>
        </p:nvSpPr>
        <p:spPr>
          <a:xfrm>
            <a:off x="600074" y="1514475"/>
            <a:ext cx="8010525" cy="5114925"/>
          </a:xfrm>
        </p:spPr>
        <p:txBody>
          <a:bodyPr>
            <a:normAutofit lnSpcReduction="10000"/>
          </a:bodyPr>
          <a:lstStyle/>
          <a:p>
            <a:pPr marL="514350" indent="-514350">
              <a:buFont typeface="+mj-lt"/>
              <a:buAutoNum type="arabicPeriod"/>
            </a:pPr>
            <a:r>
              <a:rPr lang="ja-JP" altLang="en-US" dirty="0"/>
              <a:t>次の</a:t>
            </a:r>
            <a:r>
              <a:rPr lang="en-US" altLang="ja-JP" dirty="0"/>
              <a:t>ATP</a:t>
            </a:r>
            <a:r>
              <a:rPr lang="ja-JP" altLang="en-US" dirty="0"/>
              <a:t>産生系はどの順番で起こるか？</a:t>
            </a:r>
            <a:endParaRPr kumimoji="1" lang="en-US" altLang="ja-JP" dirty="0"/>
          </a:p>
          <a:p>
            <a:r>
              <a:rPr kumimoji="1" lang="ja-JP" altLang="en-US" dirty="0"/>
              <a:t>　　①電子伝達系</a:t>
            </a:r>
            <a:endParaRPr kumimoji="1" lang="en-US" altLang="ja-JP" dirty="0"/>
          </a:p>
          <a:p>
            <a:r>
              <a:rPr lang="ja-JP" altLang="en-US" dirty="0"/>
              <a:t>　　②解糖系</a:t>
            </a:r>
            <a:endParaRPr lang="en-US" altLang="ja-JP" dirty="0"/>
          </a:p>
          <a:p>
            <a:r>
              <a:rPr kumimoji="1" lang="ja-JP" altLang="en-US" dirty="0"/>
              <a:t>　　③トリカルボン酸回路（クエン酸回路）</a:t>
            </a:r>
            <a:endParaRPr kumimoji="1" lang="en-US" altLang="ja-JP" dirty="0"/>
          </a:p>
          <a:p>
            <a:r>
              <a:rPr lang="ja-JP" altLang="en-US" dirty="0"/>
              <a:t>　　　</a:t>
            </a:r>
            <a:r>
              <a:rPr lang="ja-JP" altLang="en-US" dirty="0">
                <a:solidFill>
                  <a:srgbClr val="FF0000"/>
                </a:solidFill>
              </a:rPr>
              <a:t>②→③→①</a:t>
            </a:r>
            <a:endParaRPr lang="en-US" altLang="ja-JP" dirty="0">
              <a:solidFill>
                <a:srgbClr val="FF0000"/>
              </a:solidFill>
            </a:endParaRPr>
          </a:p>
          <a:p>
            <a:pPr marL="514350" indent="-514350">
              <a:buFont typeface="+mj-lt"/>
              <a:buAutoNum type="arabicPeriod" startAt="2"/>
            </a:pPr>
            <a:r>
              <a:rPr kumimoji="1" lang="ja-JP" altLang="en-US" dirty="0"/>
              <a:t>ミトコンドリア・マトリックスにおける</a:t>
            </a:r>
            <a:r>
              <a:rPr kumimoji="1" lang="en-US" altLang="ja-JP" dirty="0"/>
              <a:t>ATP</a:t>
            </a:r>
            <a:r>
              <a:rPr kumimoji="1" lang="ja-JP" altLang="en-US" dirty="0"/>
              <a:t>産生は上記①～③のどの系によるか？</a:t>
            </a:r>
            <a:endParaRPr kumimoji="1" lang="en-US" altLang="ja-JP" dirty="0"/>
          </a:p>
          <a:p>
            <a:r>
              <a:rPr lang="ja-JP" altLang="en-US" dirty="0"/>
              <a:t>　　　</a:t>
            </a:r>
            <a:r>
              <a:rPr lang="ja-JP" altLang="en-US" dirty="0">
                <a:solidFill>
                  <a:srgbClr val="FF0000"/>
                </a:solidFill>
              </a:rPr>
              <a:t>③トリカルボン酸回路</a:t>
            </a:r>
            <a:endParaRPr lang="en-US" altLang="ja-JP" dirty="0">
              <a:solidFill>
                <a:srgbClr val="FF0000"/>
              </a:solidFill>
            </a:endParaRPr>
          </a:p>
          <a:p>
            <a:pPr marL="514350" indent="-514350">
              <a:buFont typeface="+mj-lt"/>
              <a:buAutoNum type="arabicPeriod" startAt="3"/>
            </a:pPr>
            <a:r>
              <a:rPr kumimoji="1" lang="ja-JP" altLang="en-US" dirty="0"/>
              <a:t>ミトコンドリア内膜で起こる</a:t>
            </a:r>
            <a:r>
              <a:rPr kumimoji="1" lang="en-US" altLang="ja-JP" dirty="0"/>
              <a:t>ATP</a:t>
            </a:r>
            <a:r>
              <a:rPr kumimoji="1" lang="ja-JP" altLang="en-US" dirty="0"/>
              <a:t>産生は上記①～③のどの系によるか？</a:t>
            </a:r>
            <a:endParaRPr kumimoji="1" lang="en-US" altLang="ja-JP" dirty="0"/>
          </a:p>
          <a:p>
            <a:r>
              <a:rPr lang="ja-JP" altLang="en-US" dirty="0"/>
              <a:t>　　　</a:t>
            </a:r>
            <a:r>
              <a:rPr lang="ja-JP" altLang="en-US" dirty="0">
                <a:solidFill>
                  <a:srgbClr val="FF0000"/>
                </a:solidFill>
              </a:rPr>
              <a:t> ①電子伝達系</a:t>
            </a:r>
            <a:endParaRPr kumimoji="1" lang="ja-JP" altLang="en-US" dirty="0"/>
          </a:p>
        </p:txBody>
      </p:sp>
      <p:sp>
        <p:nvSpPr>
          <p:cNvPr id="5" name="正方形/長方形 4"/>
          <p:cNvSpPr/>
          <p:nvPr/>
        </p:nvSpPr>
        <p:spPr>
          <a:xfrm>
            <a:off x="1243012" y="3333750"/>
            <a:ext cx="233362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00150" y="4676775"/>
            <a:ext cx="341947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57275" y="6019800"/>
            <a:ext cx="341947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1 つの角を丸めた四角形 7"/>
          <p:cNvSpPr/>
          <p:nvPr/>
        </p:nvSpPr>
        <p:spPr>
          <a:xfrm>
            <a:off x="0" y="-1"/>
            <a:ext cx="1009650" cy="1008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dirty="0"/>
              <a:t>ポイント</a:t>
            </a:r>
            <a:endParaRPr kumimoji="1" lang="en-US" altLang="ja-JP" sz="2000" dirty="0"/>
          </a:p>
          <a:p>
            <a:pPr algn="ctr"/>
            <a:r>
              <a:rPr kumimoji="1" lang="ja-JP" altLang="en-US" sz="2000" dirty="0"/>
              <a:t>復習</a:t>
            </a:r>
            <a:r>
              <a:rPr kumimoji="1" lang="ja-JP" altLang="en-US" dirty="0">
                <a:latin typeface="Arial" panose="020B0604020202020204" pitchFamily="34" charset="0"/>
                <a:cs typeface="Arial" panose="020B0604020202020204" pitchFamily="34" charset="0"/>
              </a:rPr>
              <a:t> </a:t>
            </a:r>
            <a:endParaRPr kumimoji="1" lang="en-US" altLang="ja-JP"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80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第２部　生命体の連続性</a:t>
            </a:r>
          </a:p>
        </p:txBody>
      </p:sp>
      <p:sp>
        <p:nvSpPr>
          <p:cNvPr id="3" name="テキスト ボックス 2"/>
          <p:cNvSpPr txBox="1"/>
          <p:nvPr/>
        </p:nvSpPr>
        <p:spPr>
          <a:xfrm>
            <a:off x="1524000" y="3276600"/>
            <a:ext cx="6455613" cy="1077218"/>
          </a:xfrm>
          <a:prstGeom prst="rect">
            <a:avLst/>
          </a:prstGeom>
          <a:noFill/>
        </p:spPr>
        <p:txBody>
          <a:bodyPr wrap="none" rtlCol="0">
            <a:spAutoFit/>
          </a:bodyPr>
          <a:lstStyle/>
          <a:p>
            <a:r>
              <a:rPr lang="ja-JP" altLang="en-US" sz="3200" dirty="0">
                <a:latin typeface="AR P丸ゴシック体M04" pitchFamily="50" charset="-128"/>
                <a:ea typeface="AR P丸ゴシック体M04" pitchFamily="50" charset="-128"/>
              </a:rPr>
              <a:t>６章　細胞の分裂・情報伝達・がん化</a:t>
            </a:r>
            <a:endParaRPr lang="en-US" altLang="ja-JP" sz="3200" dirty="0">
              <a:latin typeface="AR P丸ゴシック体M04" pitchFamily="50" charset="-128"/>
              <a:ea typeface="AR P丸ゴシック体M04" pitchFamily="50" charset="-128"/>
            </a:endParaRPr>
          </a:p>
          <a:p>
            <a:r>
              <a:rPr lang="ja-JP" altLang="en-US" sz="3200" dirty="0">
                <a:solidFill>
                  <a:schemeClr val="bg1">
                    <a:lumMod val="65000"/>
                  </a:schemeClr>
                </a:solidFill>
                <a:latin typeface="AR P丸ゴシック体M04" pitchFamily="50" charset="-128"/>
                <a:ea typeface="AR P丸ゴシック体M04" pitchFamily="50" charset="-128"/>
              </a:rPr>
              <a:t>７章　生命体の受精と成長</a:t>
            </a:r>
            <a:endParaRPr kumimoji="1" lang="ja-JP" altLang="en-US" sz="3200" dirty="0">
              <a:solidFill>
                <a:schemeClr val="bg1">
                  <a:lumMod val="65000"/>
                </a:schemeClr>
              </a:solidFill>
              <a:latin typeface="AR P丸ゴシック体M04" pitchFamily="50" charset="-128"/>
              <a:ea typeface="AR P丸ゴシック体M04" pitchFamily="50" charset="-128"/>
            </a:endParaRPr>
          </a:p>
        </p:txBody>
      </p:sp>
    </p:spTree>
    <p:extLst>
      <p:ext uri="{BB962C8B-B14F-4D97-AF65-F5344CB8AC3E}">
        <p14:creationId xmlns:p14="http://schemas.microsoft.com/office/powerpoint/2010/main" val="2576763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細胞の分裂と成長</a:t>
            </a:r>
            <a:r>
              <a:rPr lang="ja-JP" altLang="en-US" sz="3200" dirty="0"/>
              <a:t>　教科書 </a:t>
            </a:r>
            <a:r>
              <a:rPr lang="en-US" altLang="ja-JP" sz="3200" dirty="0"/>
              <a:t>p.86</a:t>
            </a:r>
            <a:endParaRPr kumimoji="1" lang="ja-JP" altLang="en-US"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4475" y="1371600"/>
            <a:ext cx="417654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829300" y="2038010"/>
            <a:ext cx="3139602" cy="1477328"/>
          </a:xfrm>
          <a:prstGeom prst="rect">
            <a:avLst/>
          </a:prstGeom>
          <a:noFill/>
        </p:spPr>
        <p:txBody>
          <a:bodyPr wrap="square" rtlCol="0">
            <a:spAutoFit/>
          </a:bodyPr>
          <a:lstStyle/>
          <a:p>
            <a:r>
              <a:rPr kumimoji="1" lang="ja-JP" altLang="en-US" dirty="0"/>
              <a:t>体細胞は分裂したあと</a:t>
            </a:r>
            <a:endParaRPr kumimoji="1" lang="en-US" altLang="ja-JP" dirty="0"/>
          </a:p>
          <a:p>
            <a:r>
              <a:rPr lang="ja-JP" altLang="en-US" dirty="0"/>
              <a:t>元の大きさに成長しなければ</a:t>
            </a:r>
            <a:endParaRPr lang="en-US" altLang="ja-JP" dirty="0"/>
          </a:p>
          <a:p>
            <a:r>
              <a:rPr kumimoji="1" lang="ja-JP" altLang="en-US" dirty="0"/>
              <a:t>ならない</a:t>
            </a:r>
            <a:endParaRPr kumimoji="1" lang="en-US" altLang="ja-JP" dirty="0"/>
          </a:p>
          <a:p>
            <a:r>
              <a:rPr kumimoji="1" lang="ja-JP" altLang="en-US" dirty="0"/>
              <a:t>（いろいろなタンパク質を作らなければならない）</a:t>
            </a:r>
          </a:p>
        </p:txBody>
      </p:sp>
      <p:sp>
        <p:nvSpPr>
          <p:cNvPr id="4" name="テキスト ボックス 3"/>
          <p:cNvSpPr txBox="1"/>
          <p:nvPr/>
        </p:nvSpPr>
        <p:spPr>
          <a:xfrm>
            <a:off x="5829300" y="4089670"/>
            <a:ext cx="2857500" cy="1477328"/>
          </a:xfrm>
          <a:prstGeom prst="rect">
            <a:avLst/>
          </a:prstGeom>
          <a:noFill/>
        </p:spPr>
        <p:txBody>
          <a:bodyPr wrap="square" rtlCol="0">
            <a:spAutoFit/>
          </a:bodyPr>
          <a:lstStyle/>
          <a:p>
            <a:r>
              <a:rPr kumimoji="1" lang="ja-JP" altLang="en-US" dirty="0"/>
              <a:t>受精卵の初期</a:t>
            </a:r>
            <a:endParaRPr kumimoji="1" lang="en-US" altLang="ja-JP" dirty="0"/>
          </a:p>
          <a:p>
            <a:r>
              <a:rPr kumimoji="1" lang="ja-JP" altLang="en-US" dirty="0"/>
              <a:t>細胞はだんだん</a:t>
            </a:r>
            <a:endParaRPr kumimoji="1" lang="en-US" altLang="ja-JP" dirty="0"/>
          </a:p>
          <a:p>
            <a:r>
              <a:rPr lang="ja-JP" altLang="en-US" dirty="0"/>
              <a:t>小さくなる</a:t>
            </a:r>
            <a:endParaRPr lang="en-US" altLang="ja-JP" dirty="0"/>
          </a:p>
          <a:p>
            <a:r>
              <a:rPr kumimoji="1" lang="ja-JP" altLang="en-US" dirty="0"/>
              <a:t>（細胞を成長させる栄養が間に合わない）</a:t>
            </a:r>
          </a:p>
        </p:txBody>
      </p:sp>
      <p:sp>
        <p:nvSpPr>
          <p:cNvPr id="5" name="テキスト ボックス 4"/>
          <p:cNvSpPr txBox="1"/>
          <p:nvPr/>
        </p:nvSpPr>
        <p:spPr>
          <a:xfrm>
            <a:off x="768559" y="2038010"/>
            <a:ext cx="461665" cy="1224053"/>
          </a:xfrm>
          <a:prstGeom prst="rect">
            <a:avLst/>
          </a:prstGeom>
          <a:noFill/>
        </p:spPr>
        <p:txBody>
          <a:bodyPr vert="eaVert" wrap="none" rtlCol="0">
            <a:spAutoFit/>
          </a:bodyPr>
          <a:lstStyle/>
          <a:p>
            <a:r>
              <a:rPr lang="ja-JP" altLang="en-US" dirty="0"/>
              <a:t>通常の</a:t>
            </a:r>
            <a:r>
              <a:rPr kumimoji="1" lang="ja-JP" altLang="en-US" dirty="0"/>
              <a:t>細胞</a:t>
            </a:r>
          </a:p>
        </p:txBody>
      </p:sp>
      <p:sp>
        <p:nvSpPr>
          <p:cNvPr id="6" name="テキスト ボックス 5"/>
          <p:cNvSpPr txBox="1"/>
          <p:nvPr/>
        </p:nvSpPr>
        <p:spPr>
          <a:xfrm>
            <a:off x="768559" y="4450750"/>
            <a:ext cx="461665" cy="784830"/>
          </a:xfrm>
          <a:prstGeom prst="rect">
            <a:avLst/>
          </a:prstGeom>
          <a:noFill/>
        </p:spPr>
        <p:txBody>
          <a:bodyPr vert="eaVert" wrap="none" rtlCol="0">
            <a:spAutoFit/>
          </a:bodyPr>
          <a:lstStyle/>
          <a:p>
            <a:r>
              <a:rPr kumimoji="1" lang="ja-JP" altLang="en-US" dirty="0"/>
              <a:t>受精卵</a:t>
            </a:r>
          </a:p>
        </p:txBody>
      </p:sp>
      <p:sp>
        <p:nvSpPr>
          <p:cNvPr id="7" name="テキスト ボックス 6"/>
          <p:cNvSpPr txBox="1"/>
          <p:nvPr/>
        </p:nvSpPr>
        <p:spPr>
          <a:xfrm>
            <a:off x="1068530" y="2246400"/>
            <a:ext cx="461665" cy="1015663"/>
          </a:xfrm>
          <a:prstGeom prst="rect">
            <a:avLst/>
          </a:prstGeom>
          <a:noFill/>
        </p:spPr>
        <p:txBody>
          <a:bodyPr vert="eaVert" wrap="none" rtlCol="0">
            <a:spAutoFit/>
          </a:bodyPr>
          <a:lstStyle/>
          <a:p>
            <a:r>
              <a:rPr kumimoji="1" lang="ja-JP" altLang="en-US" dirty="0"/>
              <a:t>（体細胞）</a:t>
            </a:r>
          </a:p>
        </p:txBody>
      </p:sp>
    </p:spTree>
    <p:extLst>
      <p:ext uri="{BB962C8B-B14F-4D97-AF65-F5344CB8AC3E}">
        <p14:creationId xmlns:p14="http://schemas.microsoft.com/office/powerpoint/2010/main" val="29453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r="-660"/>
          <a:stretch/>
        </p:blipFill>
        <p:spPr>
          <a:xfrm>
            <a:off x="457199" y="1615439"/>
            <a:ext cx="7943005" cy="4886563"/>
          </a:xfrm>
          <a:prstGeom prst="rect">
            <a:avLst/>
          </a:prstGeom>
        </p:spPr>
      </p:pic>
      <p:sp>
        <p:nvSpPr>
          <p:cNvPr id="2" name="タイトル 1"/>
          <p:cNvSpPr>
            <a:spLocks noGrp="1"/>
          </p:cNvSpPr>
          <p:nvPr>
            <p:ph type="title"/>
          </p:nvPr>
        </p:nvSpPr>
        <p:spPr/>
        <p:txBody>
          <a:bodyPr>
            <a:normAutofit/>
          </a:bodyPr>
          <a:lstStyle/>
          <a:p>
            <a:r>
              <a:rPr kumimoji="1" lang="ja-JP" altLang="en-US" dirty="0"/>
              <a:t>細胞が分裂するときは細胞周期が回る</a:t>
            </a:r>
          </a:p>
        </p:txBody>
      </p:sp>
      <p:sp>
        <p:nvSpPr>
          <p:cNvPr id="3" name="テキスト ボックス 2"/>
          <p:cNvSpPr txBox="1"/>
          <p:nvPr/>
        </p:nvSpPr>
        <p:spPr>
          <a:xfrm>
            <a:off x="7124700" y="2788174"/>
            <a:ext cx="973343" cy="338554"/>
          </a:xfrm>
          <a:prstGeom prst="rect">
            <a:avLst/>
          </a:prstGeom>
          <a:noFill/>
        </p:spPr>
        <p:txBody>
          <a:bodyPr wrap="none" rtlCol="0">
            <a:spAutoFit/>
          </a:bodyPr>
          <a:lstStyle/>
          <a:p>
            <a:r>
              <a:rPr kumimoji="1" lang="en-US" altLang="ja-JP" sz="1600" dirty="0"/>
              <a:t>DNA</a:t>
            </a:r>
            <a:r>
              <a:rPr kumimoji="1" lang="ja-JP" altLang="en-US" sz="1600" dirty="0"/>
              <a:t>複製</a:t>
            </a:r>
          </a:p>
        </p:txBody>
      </p:sp>
      <p:sp>
        <p:nvSpPr>
          <p:cNvPr id="4" name="テキスト ボックス 3"/>
          <p:cNvSpPr txBox="1"/>
          <p:nvPr/>
        </p:nvSpPr>
        <p:spPr>
          <a:xfrm>
            <a:off x="6858601" y="5378826"/>
            <a:ext cx="1505540" cy="338554"/>
          </a:xfrm>
          <a:prstGeom prst="rect">
            <a:avLst/>
          </a:prstGeom>
          <a:noFill/>
        </p:spPr>
        <p:txBody>
          <a:bodyPr wrap="none" rtlCol="0">
            <a:spAutoFit/>
          </a:bodyPr>
          <a:lstStyle/>
          <a:p>
            <a:r>
              <a:rPr kumimoji="1" lang="ja-JP" altLang="en-US" sz="1600" dirty="0"/>
              <a:t>タンパク質合成</a:t>
            </a:r>
          </a:p>
        </p:txBody>
      </p:sp>
      <p:sp>
        <p:nvSpPr>
          <p:cNvPr id="5" name="テキスト ボックス 4"/>
          <p:cNvSpPr txBox="1"/>
          <p:nvPr/>
        </p:nvSpPr>
        <p:spPr>
          <a:xfrm>
            <a:off x="2638425" y="6096000"/>
            <a:ext cx="5357557" cy="615553"/>
          </a:xfrm>
          <a:prstGeom prst="rect">
            <a:avLst/>
          </a:prstGeom>
          <a:solidFill>
            <a:schemeClr val="bg2"/>
          </a:solidFill>
        </p:spPr>
        <p:txBody>
          <a:bodyPr wrap="none" rtlCol="0">
            <a:spAutoFit/>
          </a:bodyPr>
          <a:lstStyle/>
          <a:p>
            <a:r>
              <a:rPr kumimoji="1" lang="ja-JP" altLang="en-US" dirty="0"/>
              <a:t>分裂期（</a:t>
            </a:r>
            <a:r>
              <a:rPr kumimoji="1" lang="en-US" altLang="ja-JP" dirty="0"/>
              <a:t>M</a:t>
            </a:r>
            <a:r>
              <a:rPr kumimoji="1" lang="ja-JP" altLang="en-US" dirty="0"/>
              <a:t>期）は前期、中期、後期、終期に分けられる</a:t>
            </a:r>
            <a:endParaRPr kumimoji="1" lang="en-US" altLang="ja-JP" dirty="0"/>
          </a:p>
          <a:p>
            <a:r>
              <a:rPr lang="ja-JP" altLang="en-US" sz="1600" dirty="0"/>
              <a:t>（教科書</a:t>
            </a:r>
            <a:r>
              <a:rPr lang="en-US" altLang="ja-JP" sz="1600" dirty="0"/>
              <a:t>p.87</a:t>
            </a:r>
            <a:r>
              <a:rPr lang="ja-JP" altLang="en-US" sz="1600" dirty="0"/>
              <a:t> 図</a:t>
            </a:r>
            <a:r>
              <a:rPr lang="en-US" altLang="ja-JP" sz="1600" dirty="0"/>
              <a:t>7</a:t>
            </a:r>
            <a:r>
              <a:rPr lang="ja-JP" altLang="en-US" sz="1600" dirty="0"/>
              <a:t>）</a:t>
            </a:r>
            <a:endParaRPr kumimoji="1" lang="ja-JP" altLang="en-US" sz="1600" dirty="0"/>
          </a:p>
        </p:txBody>
      </p:sp>
    </p:spTree>
    <p:extLst>
      <p:ext uri="{BB962C8B-B14F-4D97-AF65-F5344CB8AC3E}">
        <p14:creationId xmlns:p14="http://schemas.microsoft.com/office/powerpoint/2010/main" val="3617357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186" y="274638"/>
            <a:ext cx="8575628" cy="922114"/>
          </a:xfrm>
        </p:spPr>
        <p:txBody>
          <a:bodyPr>
            <a:normAutofit/>
          </a:bodyPr>
          <a:lstStyle/>
          <a:p>
            <a:r>
              <a:rPr kumimoji="1" lang="ja-JP" altLang="en-US" dirty="0"/>
              <a:t>細胞周期の</a:t>
            </a:r>
            <a:r>
              <a:rPr kumimoji="1" lang="en-US" altLang="ja-JP" dirty="0"/>
              <a:t>S</a:t>
            </a:r>
            <a:r>
              <a:rPr kumimoji="1" lang="ja-JP" altLang="en-US" dirty="0"/>
              <a:t>期に</a:t>
            </a:r>
            <a:r>
              <a:rPr kumimoji="1" lang="en-US" altLang="ja-JP" dirty="0"/>
              <a:t>DNA</a:t>
            </a:r>
            <a:r>
              <a:rPr kumimoji="1" lang="ja-JP" altLang="en-US" dirty="0"/>
              <a:t>は２倍になる</a:t>
            </a:r>
          </a:p>
        </p:txBody>
      </p: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86540" y="1790015"/>
            <a:ext cx="6170920" cy="462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二等辺三角形 2"/>
          <p:cNvSpPr/>
          <p:nvPr/>
        </p:nvSpPr>
        <p:spPr>
          <a:xfrm flipH="1" flipV="1">
            <a:off x="6887670" y="2214678"/>
            <a:ext cx="152400" cy="23812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344745" y="1833678"/>
            <a:ext cx="1265090" cy="369332"/>
          </a:xfrm>
          <a:prstGeom prst="rect">
            <a:avLst/>
          </a:prstGeom>
          <a:noFill/>
        </p:spPr>
        <p:txBody>
          <a:bodyPr wrap="none" rtlCol="0">
            <a:spAutoFit/>
          </a:bodyPr>
          <a:lstStyle/>
          <a:p>
            <a:r>
              <a:rPr kumimoji="1" lang="ja-JP" altLang="en-US" dirty="0"/>
              <a:t>２個の細胞</a:t>
            </a:r>
          </a:p>
        </p:txBody>
      </p:sp>
      <p:sp>
        <p:nvSpPr>
          <p:cNvPr id="5" name="テキスト ボックス 4"/>
          <p:cNvSpPr txBox="1"/>
          <p:nvPr/>
        </p:nvSpPr>
        <p:spPr>
          <a:xfrm>
            <a:off x="285376" y="1143684"/>
            <a:ext cx="1290738" cy="646331"/>
          </a:xfrm>
          <a:prstGeom prst="rect">
            <a:avLst/>
          </a:prstGeom>
          <a:solidFill>
            <a:schemeClr val="bg2"/>
          </a:solidFill>
        </p:spPr>
        <p:txBody>
          <a:bodyPr wrap="none" rtlCol="0">
            <a:spAutoFit/>
          </a:bodyPr>
          <a:lstStyle/>
          <a:p>
            <a:r>
              <a:rPr kumimoji="1" lang="ja-JP" altLang="en-US" dirty="0"/>
              <a:t>教科書</a:t>
            </a:r>
            <a:r>
              <a:rPr kumimoji="1" lang="en-US" altLang="ja-JP" dirty="0"/>
              <a:t>p.87</a:t>
            </a:r>
          </a:p>
          <a:p>
            <a:r>
              <a:rPr lang="ja-JP" altLang="en-US" dirty="0"/>
              <a:t>プリント</a:t>
            </a:r>
            <a:r>
              <a:rPr lang="en-US" altLang="ja-JP" dirty="0"/>
              <a:t>p.1</a:t>
            </a:r>
            <a:endParaRPr kumimoji="1" lang="ja-JP" altLang="en-US" dirty="0"/>
          </a:p>
        </p:txBody>
      </p:sp>
    </p:spTree>
    <p:extLst>
      <p:ext uri="{BB962C8B-B14F-4D97-AF65-F5344CB8AC3E}">
        <p14:creationId xmlns:p14="http://schemas.microsoft.com/office/powerpoint/2010/main" val="463851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　細胞の分化と増殖に関する基本知識</a:t>
            </a:r>
          </a:p>
        </p:txBody>
      </p:sp>
      <p:sp>
        <p:nvSpPr>
          <p:cNvPr id="4" name="サブタイトル 3"/>
          <p:cNvSpPr>
            <a:spLocks noGrp="1"/>
          </p:cNvSpPr>
          <p:nvPr>
            <p:ph type="subTitle" idx="1"/>
          </p:nvPr>
        </p:nvSpPr>
        <p:spPr>
          <a:xfrm>
            <a:off x="600074" y="1349829"/>
            <a:ext cx="8010525" cy="5070021"/>
          </a:xfrm>
        </p:spPr>
        <p:txBody>
          <a:bodyPr>
            <a:normAutofit fontScale="92500" lnSpcReduction="10000"/>
          </a:bodyPr>
          <a:lstStyle/>
          <a:p>
            <a:pPr marL="514350" indent="-514350">
              <a:buFont typeface="+mj-lt"/>
              <a:buAutoNum type="arabicPeriod"/>
            </a:pPr>
            <a:r>
              <a:rPr kumimoji="1" lang="ja-JP" altLang="en-US" dirty="0"/>
              <a:t>さまざまな種類の細胞に分化する元の細胞はどれか？</a:t>
            </a:r>
            <a:endParaRPr kumimoji="1" lang="en-US" altLang="ja-JP" dirty="0"/>
          </a:p>
          <a:p>
            <a:pPr lvl="1" algn="l"/>
            <a:r>
              <a:rPr lang="ja-JP" altLang="en-US" b="1" dirty="0">
                <a:solidFill>
                  <a:schemeClr val="accent5">
                    <a:lumMod val="75000"/>
                  </a:schemeClr>
                </a:solidFill>
              </a:rPr>
              <a:t>［　　］</a:t>
            </a:r>
            <a:r>
              <a:rPr lang="ja-JP" altLang="en-US" dirty="0">
                <a:solidFill>
                  <a:schemeClr val="accent5">
                    <a:lumMod val="75000"/>
                  </a:schemeClr>
                </a:solidFill>
              </a:rPr>
              <a:t>母細胞</a:t>
            </a:r>
            <a:endParaRPr lang="en-US" altLang="ja-JP" dirty="0">
              <a:solidFill>
                <a:schemeClr val="accent5">
                  <a:lumMod val="75000"/>
                </a:schemeClr>
              </a:solidFill>
            </a:endParaRPr>
          </a:p>
          <a:p>
            <a:pPr lvl="1" algn="l"/>
            <a:r>
              <a:rPr lang="ja-JP" altLang="en-US" b="1" dirty="0">
                <a:solidFill>
                  <a:schemeClr val="accent5">
                    <a:lumMod val="75000"/>
                  </a:schemeClr>
                </a:solidFill>
              </a:rPr>
              <a:t>［</a:t>
            </a:r>
            <a:r>
              <a:rPr lang="ja-JP" altLang="en-US" b="1" dirty="0">
                <a:solidFill>
                  <a:srgbClr val="FF0000"/>
                </a:solidFill>
              </a:rPr>
              <a:t>　　</a:t>
            </a:r>
            <a:r>
              <a:rPr lang="ja-JP" altLang="en-US" b="1" dirty="0">
                <a:solidFill>
                  <a:schemeClr val="accent5">
                    <a:lumMod val="75000"/>
                  </a:schemeClr>
                </a:solidFill>
              </a:rPr>
              <a:t>］</a:t>
            </a:r>
            <a:r>
              <a:rPr kumimoji="1" lang="ja-JP" altLang="en-US" dirty="0">
                <a:solidFill>
                  <a:schemeClr val="accent5">
                    <a:lumMod val="75000"/>
                  </a:schemeClr>
                </a:solidFill>
              </a:rPr>
              <a:t>幹細胞</a:t>
            </a:r>
            <a:endParaRPr kumimoji="1" lang="en-US" altLang="ja-JP" dirty="0">
              <a:solidFill>
                <a:schemeClr val="accent5">
                  <a:lumMod val="75000"/>
                </a:schemeClr>
              </a:solidFill>
            </a:endParaRPr>
          </a:p>
          <a:p>
            <a:pPr lvl="1" algn="l"/>
            <a:r>
              <a:rPr lang="ja-JP" altLang="en-US" b="1" dirty="0">
                <a:solidFill>
                  <a:schemeClr val="accent5">
                    <a:lumMod val="75000"/>
                  </a:schemeClr>
                </a:solidFill>
              </a:rPr>
              <a:t>［　　］</a:t>
            </a:r>
            <a:r>
              <a:rPr lang="ja-JP" altLang="en-US" dirty="0">
                <a:solidFill>
                  <a:schemeClr val="accent5">
                    <a:lumMod val="75000"/>
                  </a:schemeClr>
                </a:solidFill>
              </a:rPr>
              <a:t>前駆細胞</a:t>
            </a:r>
            <a:endParaRPr lang="en-US" altLang="ja-JP" dirty="0">
              <a:solidFill>
                <a:schemeClr val="accent5">
                  <a:lumMod val="75000"/>
                </a:schemeClr>
              </a:solidFill>
            </a:endParaRPr>
          </a:p>
          <a:p>
            <a:pPr marL="514350" indent="-514350">
              <a:buFont typeface="+mj-lt"/>
              <a:buAutoNum type="arabicPeriod" startAt="2"/>
            </a:pPr>
            <a:r>
              <a:rPr lang="ja-JP" altLang="en-US" dirty="0"/>
              <a:t>細胞周期で</a:t>
            </a:r>
            <a:r>
              <a:rPr lang="en-US" altLang="ja-JP" dirty="0"/>
              <a:t>DNA</a:t>
            </a:r>
            <a:r>
              <a:rPr lang="ja-JP" altLang="en-US" dirty="0"/>
              <a:t>が</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倍</a:t>
            </a:r>
            <a:r>
              <a:rPr lang="ja-JP" altLang="en-US" dirty="0"/>
              <a:t>に増える時期はどれか？</a:t>
            </a:r>
            <a:endParaRPr lang="en-US" altLang="ja-JP" dirty="0"/>
          </a:p>
          <a:p>
            <a:pPr lvl="1" algn="l"/>
            <a:r>
              <a:rPr lang="ja-JP" altLang="en-US" b="1" dirty="0">
                <a:solidFill>
                  <a:schemeClr val="accent5">
                    <a:lumMod val="75000"/>
                  </a:schemeClr>
                </a:solidFill>
              </a:rPr>
              <a:t>［　　］</a:t>
            </a:r>
            <a:r>
              <a:rPr lang="en-US" altLang="ja-JP" dirty="0">
                <a:solidFill>
                  <a:schemeClr val="accent5">
                    <a:lumMod val="75000"/>
                  </a:schemeClr>
                </a:solidFill>
                <a:latin typeface="Arial" panose="020B0604020202020204" pitchFamily="34" charset="0"/>
                <a:cs typeface="Arial" panose="020B0604020202020204" pitchFamily="34" charset="0"/>
              </a:rPr>
              <a:t>S</a:t>
            </a:r>
            <a:r>
              <a:rPr lang="ja-JP" altLang="en-US" dirty="0">
                <a:solidFill>
                  <a:schemeClr val="accent5">
                    <a:lumMod val="75000"/>
                  </a:schemeClr>
                </a:solidFill>
                <a:latin typeface="Arial" panose="020B0604020202020204" pitchFamily="34" charset="0"/>
                <a:cs typeface="Arial" panose="020B0604020202020204" pitchFamily="34" charset="0"/>
              </a:rPr>
              <a:t>期</a:t>
            </a:r>
            <a:r>
              <a:rPr lang="ja-JP" altLang="en-US" b="1" dirty="0">
                <a:solidFill>
                  <a:schemeClr val="accent5">
                    <a:lumMod val="75000"/>
                  </a:schemeClr>
                </a:solidFill>
                <a:latin typeface="Arial" panose="020B0604020202020204" pitchFamily="34" charset="0"/>
                <a:cs typeface="Arial" panose="020B0604020202020204" pitchFamily="34" charset="0"/>
              </a:rPr>
              <a:t>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1</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2</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a:t>
            </a:r>
            <a:endParaRPr lang="en-US" altLang="ja-JP" b="1" dirty="0">
              <a:solidFill>
                <a:schemeClr val="accent5">
                  <a:lumMod val="75000"/>
                </a:schemeClr>
              </a:solidFill>
              <a:latin typeface="Arial" panose="020B0604020202020204" pitchFamily="34" charset="0"/>
              <a:cs typeface="Arial" panose="020B0604020202020204" pitchFamily="34" charset="0"/>
            </a:endParaRPr>
          </a:p>
          <a:p>
            <a:pPr lvl="1" algn="l"/>
            <a:r>
              <a:rPr lang="ja-JP" altLang="en-US" b="1" dirty="0">
                <a:solidFill>
                  <a:schemeClr val="accent5">
                    <a:lumMod val="75000"/>
                  </a:schemeClr>
                </a:solidFill>
                <a:latin typeface="Arial" panose="020B0604020202020204" pitchFamily="34" charset="0"/>
                <a:cs typeface="Arial" panose="020B0604020202020204" pitchFamily="34" charset="0"/>
              </a:rPr>
              <a:t>［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0</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　　］ </a:t>
            </a:r>
            <a:r>
              <a:rPr lang="en-US" altLang="ja-JP" dirty="0">
                <a:solidFill>
                  <a:schemeClr val="accent5">
                    <a:lumMod val="75000"/>
                  </a:schemeClr>
                </a:solidFill>
                <a:latin typeface="Arial" panose="020B0604020202020204" pitchFamily="34" charset="0"/>
                <a:cs typeface="Arial" panose="020B0604020202020204" pitchFamily="34" charset="0"/>
              </a:rPr>
              <a:t>M</a:t>
            </a:r>
            <a:r>
              <a:rPr lang="ja-JP" altLang="en-US" dirty="0">
                <a:solidFill>
                  <a:schemeClr val="accent5">
                    <a:lumMod val="75000"/>
                  </a:schemeClr>
                </a:solidFill>
              </a:rPr>
              <a:t>期</a:t>
            </a:r>
            <a:endParaRPr kumimoji="1" lang="en-US" altLang="ja-JP" dirty="0"/>
          </a:p>
          <a:p>
            <a:pPr marL="514350" indent="-514350">
              <a:buFont typeface="+mj-lt"/>
              <a:buAutoNum type="arabicPeriod" startAt="2"/>
            </a:pPr>
            <a:r>
              <a:rPr kumimoji="1" lang="ja-JP" altLang="en-US" dirty="0"/>
              <a:t>細胞周期で細胞が</a:t>
            </a:r>
            <a:r>
              <a:rPr kumimoji="1" lang="en-US" altLang="ja-JP" dirty="0">
                <a:latin typeface="Arial" panose="020B0604020202020204" pitchFamily="34" charset="0"/>
                <a:cs typeface="Arial" panose="020B0604020202020204" pitchFamily="34" charset="0"/>
              </a:rPr>
              <a:t>2</a:t>
            </a:r>
            <a:r>
              <a:rPr kumimoji="1" lang="ja-JP" altLang="en-US" dirty="0">
                <a:latin typeface="Arial" panose="020B0604020202020204" pitchFamily="34" charset="0"/>
                <a:cs typeface="Arial" panose="020B0604020202020204" pitchFamily="34" charset="0"/>
              </a:rPr>
              <a:t>個</a:t>
            </a:r>
            <a:r>
              <a:rPr kumimoji="1" lang="ja-JP" altLang="en-US" dirty="0"/>
              <a:t>に増える時期はどれか？</a:t>
            </a:r>
            <a:endParaRPr kumimoji="1" lang="en-US" altLang="ja-JP" dirty="0"/>
          </a:p>
          <a:p>
            <a:pPr lvl="1" algn="l"/>
            <a:r>
              <a:rPr lang="ja-JP" altLang="en-US" b="1" dirty="0">
                <a:solidFill>
                  <a:schemeClr val="accent5">
                    <a:lumMod val="75000"/>
                  </a:schemeClr>
                </a:solidFill>
              </a:rPr>
              <a:t>［　　］</a:t>
            </a:r>
            <a:r>
              <a:rPr lang="en-US" altLang="ja-JP" dirty="0">
                <a:solidFill>
                  <a:schemeClr val="accent5">
                    <a:lumMod val="75000"/>
                  </a:schemeClr>
                </a:solidFill>
                <a:latin typeface="Arial" panose="020B0604020202020204" pitchFamily="34" charset="0"/>
                <a:cs typeface="Arial" panose="020B0604020202020204" pitchFamily="34" charset="0"/>
              </a:rPr>
              <a:t>S</a:t>
            </a:r>
            <a:r>
              <a:rPr lang="ja-JP" altLang="en-US" dirty="0">
                <a:solidFill>
                  <a:schemeClr val="accent5">
                    <a:lumMod val="75000"/>
                  </a:schemeClr>
                </a:solidFill>
                <a:latin typeface="Arial" panose="020B0604020202020204" pitchFamily="34" charset="0"/>
                <a:cs typeface="Arial" panose="020B0604020202020204" pitchFamily="34" charset="0"/>
              </a:rPr>
              <a:t>期</a:t>
            </a:r>
            <a:r>
              <a:rPr lang="ja-JP" altLang="en-US" b="1" dirty="0">
                <a:solidFill>
                  <a:schemeClr val="accent5">
                    <a:lumMod val="75000"/>
                  </a:schemeClr>
                </a:solidFill>
                <a:latin typeface="Arial" panose="020B0604020202020204" pitchFamily="34" charset="0"/>
                <a:cs typeface="Arial" panose="020B0604020202020204" pitchFamily="34" charset="0"/>
              </a:rPr>
              <a:t>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1</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2</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a:t>
            </a:r>
            <a:endParaRPr lang="en-US" altLang="ja-JP" b="1" dirty="0">
              <a:solidFill>
                <a:schemeClr val="accent5">
                  <a:lumMod val="75000"/>
                </a:schemeClr>
              </a:solidFill>
              <a:latin typeface="Arial" panose="020B0604020202020204" pitchFamily="34" charset="0"/>
              <a:cs typeface="Arial" panose="020B0604020202020204" pitchFamily="34" charset="0"/>
            </a:endParaRPr>
          </a:p>
          <a:p>
            <a:pPr lvl="1" algn="l"/>
            <a:r>
              <a:rPr lang="ja-JP" altLang="en-US" b="1" dirty="0">
                <a:solidFill>
                  <a:schemeClr val="accent5">
                    <a:lumMod val="75000"/>
                  </a:schemeClr>
                </a:solidFill>
                <a:latin typeface="Arial" panose="020B0604020202020204" pitchFamily="34" charset="0"/>
                <a:cs typeface="Arial" panose="020B0604020202020204" pitchFamily="34" charset="0"/>
              </a:rPr>
              <a:t>［　　］ </a:t>
            </a:r>
            <a:r>
              <a:rPr lang="en-US" altLang="ja-JP" dirty="0">
                <a:solidFill>
                  <a:schemeClr val="accent5">
                    <a:lumMod val="75000"/>
                  </a:schemeClr>
                </a:solidFill>
                <a:latin typeface="Arial" panose="020B0604020202020204" pitchFamily="34" charset="0"/>
                <a:cs typeface="Arial" panose="020B0604020202020204" pitchFamily="34" charset="0"/>
              </a:rPr>
              <a:t>G</a:t>
            </a:r>
            <a:r>
              <a:rPr lang="en-US" altLang="ja-JP" sz="2200" dirty="0">
                <a:solidFill>
                  <a:schemeClr val="accent5">
                    <a:lumMod val="75000"/>
                  </a:schemeClr>
                </a:solidFill>
                <a:latin typeface="Arial" panose="020B0604020202020204" pitchFamily="34" charset="0"/>
                <a:cs typeface="Arial" panose="020B0604020202020204" pitchFamily="34" charset="0"/>
              </a:rPr>
              <a:t>0</a:t>
            </a:r>
            <a:r>
              <a:rPr lang="ja-JP" altLang="en-US" dirty="0">
                <a:solidFill>
                  <a:schemeClr val="accent5">
                    <a:lumMod val="75000"/>
                  </a:schemeClr>
                </a:solidFill>
                <a:latin typeface="Arial" panose="020B0604020202020204" pitchFamily="34" charset="0"/>
                <a:cs typeface="Arial" panose="020B0604020202020204" pitchFamily="34" charset="0"/>
              </a:rPr>
              <a:t>期　</a:t>
            </a:r>
            <a:r>
              <a:rPr lang="ja-JP" altLang="en-US" b="1" dirty="0">
                <a:solidFill>
                  <a:schemeClr val="accent5">
                    <a:lumMod val="75000"/>
                  </a:schemeClr>
                </a:solidFill>
                <a:latin typeface="Arial" panose="020B0604020202020204" pitchFamily="34" charset="0"/>
                <a:cs typeface="Arial" panose="020B0604020202020204" pitchFamily="34" charset="0"/>
              </a:rPr>
              <a:t> ［　　］ </a:t>
            </a:r>
            <a:r>
              <a:rPr lang="en-US" altLang="ja-JP" dirty="0">
                <a:solidFill>
                  <a:schemeClr val="accent5">
                    <a:lumMod val="75000"/>
                  </a:schemeClr>
                </a:solidFill>
                <a:latin typeface="Arial" panose="020B0604020202020204" pitchFamily="34" charset="0"/>
                <a:cs typeface="Arial" panose="020B0604020202020204" pitchFamily="34" charset="0"/>
              </a:rPr>
              <a:t>M</a:t>
            </a:r>
            <a:r>
              <a:rPr lang="ja-JP" altLang="en-US" dirty="0">
                <a:solidFill>
                  <a:schemeClr val="accent5">
                    <a:lumMod val="75000"/>
                  </a:schemeClr>
                </a:solidFill>
              </a:rPr>
              <a:t>期　　</a:t>
            </a:r>
            <a:endParaRPr kumimoji="1" lang="en-US" altLang="ja-JP" dirty="0">
              <a:solidFill>
                <a:schemeClr val="accent5">
                  <a:lumMod val="75000"/>
                </a:schemeClr>
              </a:solidFill>
            </a:endParaRPr>
          </a:p>
          <a:p>
            <a:endParaRPr kumimoji="1" lang="ja-JP" altLang="en-US" dirty="0">
              <a:solidFill>
                <a:schemeClr val="accent5">
                  <a:lumMod val="75000"/>
                </a:schemeClr>
              </a:solidFill>
            </a:endParaRPr>
          </a:p>
        </p:txBody>
      </p:sp>
      <p:sp>
        <p:nvSpPr>
          <p:cNvPr id="5" name="1 つの角を丸めた四角形 4"/>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A</a:t>
            </a:r>
          </a:p>
        </p:txBody>
      </p:sp>
      <p:sp>
        <p:nvSpPr>
          <p:cNvPr id="7" name="テキスト ボックス 6"/>
          <p:cNvSpPr txBox="1"/>
          <p:nvPr/>
        </p:nvSpPr>
        <p:spPr>
          <a:xfrm>
            <a:off x="1292676" y="2531278"/>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8" name="テキスト ボックス 7"/>
          <p:cNvSpPr txBox="1"/>
          <p:nvPr/>
        </p:nvSpPr>
        <p:spPr>
          <a:xfrm>
            <a:off x="1292677" y="3838571"/>
            <a:ext cx="543739" cy="523220"/>
          </a:xfrm>
          <a:prstGeom prst="rect">
            <a:avLst/>
          </a:prstGeom>
          <a:noFill/>
        </p:spPr>
        <p:txBody>
          <a:bodyPr wrap="none" rtlCol="0">
            <a:spAutoFit/>
          </a:bodyPr>
          <a:lstStyle/>
          <a:p>
            <a:r>
              <a:rPr kumimoji="1" lang="ja-JP" altLang="en-US" sz="2800" dirty="0">
                <a:solidFill>
                  <a:srgbClr val="FF0000"/>
                </a:solidFill>
              </a:rPr>
              <a:t>○</a:t>
            </a:r>
          </a:p>
        </p:txBody>
      </p:sp>
      <p:sp>
        <p:nvSpPr>
          <p:cNvPr id="9" name="テキスト ボックス 8"/>
          <p:cNvSpPr txBox="1"/>
          <p:nvPr/>
        </p:nvSpPr>
        <p:spPr>
          <a:xfrm>
            <a:off x="3219449" y="5580286"/>
            <a:ext cx="543739" cy="523220"/>
          </a:xfrm>
          <a:prstGeom prst="rect">
            <a:avLst/>
          </a:prstGeom>
          <a:noFill/>
        </p:spPr>
        <p:txBody>
          <a:bodyPr wrap="none" rtlCol="0">
            <a:spAutoFit/>
          </a:bodyPr>
          <a:lstStyle/>
          <a:p>
            <a:r>
              <a:rPr kumimoji="1" lang="ja-JP" altLang="en-US" sz="2800" dirty="0">
                <a:solidFill>
                  <a:srgbClr val="FF0000"/>
                </a:solidFill>
              </a:rPr>
              <a:t>○</a:t>
            </a:r>
          </a:p>
        </p:txBody>
      </p:sp>
    </p:spTree>
    <p:extLst>
      <p:ext uri="{BB962C8B-B14F-4D97-AF65-F5344CB8AC3E}">
        <p14:creationId xmlns:p14="http://schemas.microsoft.com/office/powerpoint/2010/main" val="60817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染色体　</a:t>
            </a:r>
            <a:r>
              <a:rPr kumimoji="1" lang="ja-JP" altLang="en-US" sz="2800" dirty="0"/>
              <a:t>教科書</a:t>
            </a:r>
            <a:r>
              <a:rPr kumimoji="1" lang="en-US" altLang="ja-JP" sz="2800" dirty="0"/>
              <a:t>p.89</a:t>
            </a:r>
            <a:endParaRPr kumimoji="1" lang="ja-JP" altLang="en-US" dirty="0"/>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44734" y="1753282"/>
            <a:ext cx="6619875"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158744" y="2255577"/>
            <a:ext cx="1005403" cy="338554"/>
          </a:xfrm>
          <a:prstGeom prst="rect">
            <a:avLst/>
          </a:prstGeom>
          <a:noFill/>
        </p:spPr>
        <p:txBody>
          <a:bodyPr wrap="none" rtlCol="0">
            <a:spAutoFit/>
          </a:bodyPr>
          <a:lstStyle/>
          <a:p>
            <a:r>
              <a:rPr kumimoji="1" lang="ja-JP" altLang="en-US" sz="1600" dirty="0"/>
              <a:t>母親由来</a:t>
            </a:r>
          </a:p>
        </p:txBody>
      </p:sp>
      <p:sp>
        <p:nvSpPr>
          <p:cNvPr id="6" name="テキスト ボックス 5"/>
          <p:cNvSpPr txBox="1"/>
          <p:nvPr/>
        </p:nvSpPr>
        <p:spPr>
          <a:xfrm>
            <a:off x="4069298" y="2255577"/>
            <a:ext cx="1005403" cy="338554"/>
          </a:xfrm>
          <a:prstGeom prst="rect">
            <a:avLst/>
          </a:prstGeom>
          <a:noFill/>
        </p:spPr>
        <p:txBody>
          <a:bodyPr wrap="none" rtlCol="0">
            <a:spAutoFit/>
          </a:bodyPr>
          <a:lstStyle/>
          <a:p>
            <a:r>
              <a:rPr kumimoji="1" lang="ja-JP" altLang="en-US" sz="1600" dirty="0"/>
              <a:t>父親由来</a:t>
            </a:r>
          </a:p>
        </p:txBody>
      </p:sp>
      <p:pic>
        <p:nvPicPr>
          <p:cNvPr id="8" name="Picture 2"/>
          <p:cNvPicPr>
            <a:picLocks noChangeAspect="1" noChangeArrowheads="1"/>
          </p:cNvPicPr>
          <p:nvPr/>
        </p:nvPicPr>
        <p:blipFill rotWithShape="1">
          <a:blip r:embed="rId3"/>
          <a:srcRect/>
          <a:stretch/>
        </p:blipFill>
        <p:spPr bwMode="auto">
          <a:xfrm>
            <a:off x="4397244" y="2093072"/>
            <a:ext cx="293153" cy="180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2915484" y="5091244"/>
            <a:ext cx="609462" cy="369332"/>
          </a:xfrm>
          <a:prstGeom prst="rect">
            <a:avLst/>
          </a:prstGeom>
          <a:noFill/>
        </p:spPr>
        <p:txBody>
          <a:bodyPr wrap="none" rtlCol="0">
            <a:spAutoFit/>
          </a:bodyPr>
          <a:lstStyle/>
          <a:p>
            <a:r>
              <a:rPr kumimoji="1" lang="en-US" altLang="ja-JP" dirty="0"/>
              <a:t>DNA</a:t>
            </a:r>
            <a:endParaRPr kumimoji="1" lang="ja-JP" altLang="en-US" dirty="0"/>
          </a:p>
        </p:txBody>
      </p:sp>
      <p:cxnSp>
        <p:nvCxnSpPr>
          <p:cNvPr id="20" name="直線矢印コネクタ 19"/>
          <p:cNvCxnSpPr/>
          <p:nvPr/>
        </p:nvCxnSpPr>
        <p:spPr>
          <a:xfrm flipV="1">
            <a:off x="3487819" y="5275910"/>
            <a:ext cx="38969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877509" y="5091244"/>
            <a:ext cx="877163" cy="369332"/>
          </a:xfrm>
          <a:prstGeom prst="rect">
            <a:avLst/>
          </a:prstGeom>
          <a:noFill/>
        </p:spPr>
        <p:txBody>
          <a:bodyPr wrap="none" rtlCol="0">
            <a:spAutoFit/>
          </a:bodyPr>
          <a:lstStyle/>
          <a:p>
            <a:r>
              <a:rPr kumimoji="1" lang="ja-JP" altLang="en-US" dirty="0"/>
              <a:t>染色質</a:t>
            </a:r>
          </a:p>
        </p:txBody>
      </p:sp>
      <p:cxnSp>
        <p:nvCxnSpPr>
          <p:cNvPr id="22" name="直線矢印コネクタ 21"/>
          <p:cNvCxnSpPr/>
          <p:nvPr/>
        </p:nvCxnSpPr>
        <p:spPr>
          <a:xfrm flipV="1">
            <a:off x="4655077" y="5271078"/>
            <a:ext cx="38969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000625" y="5085411"/>
            <a:ext cx="877163" cy="369332"/>
          </a:xfrm>
          <a:prstGeom prst="rect">
            <a:avLst/>
          </a:prstGeom>
          <a:noFill/>
        </p:spPr>
        <p:txBody>
          <a:bodyPr wrap="none" rtlCol="0">
            <a:spAutoFit/>
          </a:bodyPr>
          <a:lstStyle/>
          <a:p>
            <a:r>
              <a:rPr kumimoji="1" lang="ja-JP" altLang="en-US" dirty="0"/>
              <a:t>染色体</a:t>
            </a:r>
          </a:p>
        </p:txBody>
      </p:sp>
      <p:sp>
        <p:nvSpPr>
          <p:cNvPr id="23" name="テキスト ボックス 22"/>
          <p:cNvSpPr txBox="1"/>
          <p:nvPr/>
        </p:nvSpPr>
        <p:spPr>
          <a:xfrm>
            <a:off x="4920942" y="5400675"/>
            <a:ext cx="2132315" cy="584775"/>
          </a:xfrm>
          <a:prstGeom prst="rect">
            <a:avLst/>
          </a:prstGeom>
          <a:noFill/>
        </p:spPr>
        <p:txBody>
          <a:bodyPr wrap="none" rtlCol="0">
            <a:spAutoFit/>
          </a:bodyPr>
          <a:lstStyle/>
          <a:p>
            <a:r>
              <a:rPr kumimoji="1" lang="ja-JP" altLang="en-US" sz="1600" dirty="0"/>
              <a:t>細胞分裂のとき</a:t>
            </a:r>
            <a:endParaRPr kumimoji="1" lang="en-US" altLang="ja-JP" sz="1600" dirty="0"/>
          </a:p>
          <a:p>
            <a:r>
              <a:rPr lang="ja-JP" altLang="en-US" sz="1600" dirty="0"/>
              <a:t>染色質が凝縮したもの</a:t>
            </a:r>
            <a:endParaRPr kumimoji="1" lang="ja-JP" altLang="en-US" sz="1600" dirty="0"/>
          </a:p>
        </p:txBody>
      </p:sp>
      <p:cxnSp>
        <p:nvCxnSpPr>
          <p:cNvPr id="5" name="直線コネクタ 4"/>
          <p:cNvCxnSpPr/>
          <p:nvPr/>
        </p:nvCxnSpPr>
        <p:spPr>
          <a:xfrm>
            <a:off x="2268922" y="3876675"/>
            <a:ext cx="697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39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（参考）ヒトの染色体</a:t>
            </a:r>
            <a:r>
              <a:rPr kumimoji="1" lang="ja-JP" altLang="en-US" sz="2400" dirty="0"/>
              <a:t>　詳しくは第</a:t>
            </a:r>
            <a:r>
              <a:rPr kumimoji="1" lang="en-US" altLang="ja-JP" sz="2400" dirty="0"/>
              <a:t>9</a:t>
            </a:r>
            <a:r>
              <a:rPr kumimoji="1" lang="ja-JP" altLang="en-US" sz="2400" dirty="0"/>
              <a:t>章で</a:t>
            </a:r>
            <a:endParaRPr kumimoji="1" lang="ja-JP" altLang="en-US" dirty="0"/>
          </a:p>
        </p:txBody>
      </p:sp>
      <p:pic>
        <p:nvPicPr>
          <p:cNvPr id="1026" name="Picture 2" descr="http://physiology1.org/media/original/0166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16956" y="1488332"/>
            <a:ext cx="5127044" cy="530299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228725" y="6329657"/>
            <a:ext cx="3258200" cy="461665"/>
          </a:xfrm>
          <a:prstGeom prst="rect">
            <a:avLst/>
          </a:prstGeom>
          <a:noFill/>
        </p:spPr>
        <p:txBody>
          <a:bodyPr wrap="none" rtlCol="0">
            <a:spAutoFit/>
          </a:bodyPr>
          <a:lstStyle/>
          <a:p>
            <a:r>
              <a:rPr kumimoji="1" lang="ja-JP" altLang="en-US" sz="1200" dirty="0">
                <a:solidFill>
                  <a:schemeClr val="bg2">
                    <a:lumMod val="75000"/>
                  </a:schemeClr>
                </a:solidFill>
              </a:rPr>
              <a:t>一歩一歩学ぶ生物学</a:t>
            </a:r>
            <a:endParaRPr kumimoji="1" lang="en-US" altLang="ja-JP" sz="1200" dirty="0">
              <a:solidFill>
                <a:schemeClr val="bg2">
                  <a:lumMod val="75000"/>
                </a:schemeClr>
              </a:solidFill>
            </a:endParaRPr>
          </a:p>
          <a:p>
            <a:r>
              <a:rPr lang="en-US" altLang="ja-JP" sz="1200" dirty="0">
                <a:solidFill>
                  <a:schemeClr val="bg2">
                    <a:lumMod val="75000"/>
                  </a:schemeClr>
                </a:solidFill>
              </a:rPr>
              <a:t>http://physiology1.org/doc/chapter.php?Id=1688</a:t>
            </a:r>
            <a:endParaRPr kumimoji="1" lang="ja-JP" altLang="en-US" sz="1200" dirty="0">
              <a:solidFill>
                <a:schemeClr val="bg2">
                  <a:lumMod val="75000"/>
                </a:schemeClr>
              </a:solidFill>
            </a:endParaRPr>
          </a:p>
        </p:txBody>
      </p:sp>
      <p:sp>
        <p:nvSpPr>
          <p:cNvPr id="4" name="テキスト ボックス 3"/>
          <p:cNvSpPr txBox="1"/>
          <p:nvPr/>
        </p:nvSpPr>
        <p:spPr>
          <a:xfrm>
            <a:off x="8344592" y="2905125"/>
            <a:ext cx="290464" cy="969496"/>
          </a:xfrm>
          <a:prstGeom prst="rect">
            <a:avLst/>
          </a:prstGeom>
          <a:noFill/>
        </p:spPr>
        <p:txBody>
          <a:bodyPr wrap="none" rtlCol="0">
            <a:spAutoFit/>
          </a:bodyPr>
          <a:lstStyle/>
          <a:p>
            <a:r>
              <a:rPr kumimoji="1" lang="en-US" altLang="ja-JP" sz="1600" dirty="0"/>
              <a:t>X</a:t>
            </a:r>
          </a:p>
          <a:p>
            <a:endParaRPr kumimoji="1" lang="en-US" altLang="ja-JP" sz="1050" dirty="0"/>
          </a:p>
          <a:p>
            <a:endParaRPr kumimoji="1" lang="en-US" altLang="ja-JP" sz="1400" dirty="0"/>
          </a:p>
          <a:p>
            <a:r>
              <a:rPr lang="en-US" altLang="ja-JP" sz="1600" dirty="0"/>
              <a:t>Y</a:t>
            </a:r>
            <a:endParaRPr kumimoji="1" lang="ja-JP" altLang="en-US" sz="1600" dirty="0"/>
          </a:p>
        </p:txBody>
      </p:sp>
      <p:sp>
        <p:nvSpPr>
          <p:cNvPr id="6" name="テキスト ボックス 5"/>
          <p:cNvSpPr txBox="1"/>
          <p:nvPr/>
        </p:nvSpPr>
        <p:spPr>
          <a:xfrm>
            <a:off x="8356474" y="5603586"/>
            <a:ext cx="290464" cy="969496"/>
          </a:xfrm>
          <a:prstGeom prst="rect">
            <a:avLst/>
          </a:prstGeom>
          <a:noFill/>
        </p:spPr>
        <p:txBody>
          <a:bodyPr wrap="none" rtlCol="0">
            <a:spAutoFit/>
          </a:bodyPr>
          <a:lstStyle/>
          <a:p>
            <a:r>
              <a:rPr kumimoji="1" lang="en-US" altLang="ja-JP" sz="1600" dirty="0"/>
              <a:t>X</a:t>
            </a:r>
          </a:p>
          <a:p>
            <a:endParaRPr kumimoji="1" lang="en-US" altLang="ja-JP" sz="1100" dirty="0"/>
          </a:p>
          <a:p>
            <a:endParaRPr kumimoji="1" lang="en-US" altLang="ja-JP" sz="1400" dirty="0"/>
          </a:p>
          <a:p>
            <a:r>
              <a:rPr lang="en-US" altLang="ja-JP" sz="1600" dirty="0"/>
              <a:t>X</a:t>
            </a:r>
            <a:endParaRPr kumimoji="1" lang="ja-JP" altLang="en-US" sz="1600" dirty="0"/>
          </a:p>
        </p:txBody>
      </p:sp>
      <p:sp>
        <p:nvSpPr>
          <p:cNvPr id="7" name="テキスト ボックス 6"/>
          <p:cNvSpPr txBox="1"/>
          <p:nvPr/>
        </p:nvSpPr>
        <p:spPr>
          <a:xfrm>
            <a:off x="76200" y="4513749"/>
            <a:ext cx="4076700" cy="1631216"/>
          </a:xfrm>
          <a:prstGeom prst="rect">
            <a:avLst/>
          </a:prstGeom>
          <a:solidFill>
            <a:srgbClr val="FFF1C5"/>
          </a:solidFill>
        </p:spPr>
        <p:txBody>
          <a:bodyPr wrap="square" rtlCol="0">
            <a:spAutoFit/>
          </a:bodyPr>
          <a:lstStyle/>
          <a:p>
            <a:r>
              <a:rPr kumimoji="1" lang="ja-JP" altLang="en-US" sz="2000" dirty="0"/>
              <a:t>染色体（ヒト）</a:t>
            </a:r>
            <a:endParaRPr kumimoji="1" lang="en-US" altLang="ja-JP" sz="2000" dirty="0"/>
          </a:p>
          <a:p>
            <a:r>
              <a:rPr lang="ja-JP" altLang="en-US" sz="2000" dirty="0"/>
              <a:t>　常染色体　</a:t>
            </a:r>
            <a:r>
              <a:rPr lang="en-US" altLang="ja-JP" sz="2000" dirty="0"/>
              <a:t>22</a:t>
            </a:r>
            <a:r>
              <a:rPr lang="ja-JP" altLang="en-US" sz="2000" dirty="0"/>
              <a:t>対</a:t>
            </a:r>
            <a:r>
              <a:rPr lang="en-US" altLang="ja-JP" sz="2000" dirty="0"/>
              <a:t>44</a:t>
            </a:r>
            <a:r>
              <a:rPr lang="ja-JP" altLang="en-US" sz="2000" dirty="0"/>
              <a:t>本</a:t>
            </a:r>
            <a:endParaRPr lang="en-US" altLang="ja-JP" sz="2000" dirty="0"/>
          </a:p>
          <a:p>
            <a:r>
              <a:rPr kumimoji="1" lang="ja-JP" altLang="en-US" sz="2000" dirty="0"/>
              <a:t>　性染色体　</a:t>
            </a:r>
            <a:r>
              <a:rPr kumimoji="1" lang="en-US" altLang="ja-JP" sz="2000" dirty="0"/>
              <a:t>1</a:t>
            </a:r>
            <a:r>
              <a:rPr kumimoji="1" lang="ja-JP" altLang="en-US" sz="2000" dirty="0"/>
              <a:t>対</a:t>
            </a:r>
            <a:r>
              <a:rPr kumimoji="1" lang="en-US" altLang="ja-JP" sz="2000" dirty="0"/>
              <a:t>2</a:t>
            </a:r>
            <a:r>
              <a:rPr kumimoji="1" lang="ja-JP" altLang="en-US" sz="2000" dirty="0"/>
              <a:t>本（男：</a:t>
            </a:r>
            <a:r>
              <a:rPr kumimoji="1" lang="en-US" altLang="ja-JP" sz="2000" dirty="0"/>
              <a:t>XY</a:t>
            </a:r>
            <a:r>
              <a:rPr kumimoji="1" lang="ja-JP" altLang="en-US" sz="2000" dirty="0" err="1"/>
              <a:t>、</a:t>
            </a:r>
            <a:r>
              <a:rPr kumimoji="1" lang="ja-JP" altLang="en-US" sz="2000" dirty="0"/>
              <a:t>女　</a:t>
            </a:r>
            <a:r>
              <a:rPr kumimoji="1" lang="en-US" altLang="ja-JP" sz="2000" dirty="0"/>
              <a:t>XX</a:t>
            </a:r>
            <a:r>
              <a:rPr kumimoji="1" lang="ja-JP" altLang="en-US" sz="2000" dirty="0"/>
              <a:t>）</a:t>
            </a:r>
            <a:endParaRPr kumimoji="1" lang="en-US" altLang="ja-JP" sz="2000" dirty="0"/>
          </a:p>
          <a:p>
            <a:r>
              <a:rPr lang="ja-JP" altLang="en-US" sz="2000" dirty="0"/>
              <a:t>染色体は通常は見えない。細胞分裂のときだけできる</a:t>
            </a:r>
            <a:endParaRPr kumimoji="1" lang="ja-JP" altLang="en-US" sz="2000" dirty="0"/>
          </a:p>
        </p:txBody>
      </p:sp>
      <p:sp>
        <p:nvSpPr>
          <p:cNvPr id="8" name="テキスト ボックス 7"/>
          <p:cNvSpPr txBox="1"/>
          <p:nvPr/>
        </p:nvSpPr>
        <p:spPr>
          <a:xfrm>
            <a:off x="2983110" y="4866829"/>
            <a:ext cx="595035" cy="338554"/>
          </a:xfrm>
          <a:prstGeom prst="rect">
            <a:avLst/>
          </a:prstGeom>
          <a:solidFill>
            <a:srgbClr val="006600"/>
          </a:solidFill>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pic>
        <p:nvPicPr>
          <p:cNvPr id="9"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 y="1358677"/>
            <a:ext cx="4276725" cy="277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22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細胞分裂には</a:t>
            </a:r>
            <a:r>
              <a:rPr kumimoji="1" lang="en-US" altLang="ja-JP" sz="3600" dirty="0"/>
              <a:t>2</a:t>
            </a:r>
            <a:r>
              <a:rPr kumimoji="1" lang="ja-JP" altLang="en-US" sz="3600" dirty="0"/>
              <a:t>種類ある</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745" y="2204864"/>
            <a:ext cx="47625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627784" y="6078898"/>
            <a:ext cx="3979616" cy="461665"/>
          </a:xfrm>
          <a:prstGeom prst="rect">
            <a:avLst/>
          </a:prstGeom>
          <a:noFill/>
        </p:spPr>
        <p:txBody>
          <a:bodyPr wrap="none" rtlCol="0">
            <a:spAutoFit/>
          </a:bodyPr>
          <a:lstStyle/>
          <a:p>
            <a:r>
              <a:rPr lang="en-US" altLang="ja-JP" sz="1200" dirty="0">
                <a:solidFill>
                  <a:schemeClr val="bg1">
                    <a:lumMod val="75000"/>
                  </a:schemeClr>
                </a:solidFill>
              </a:rPr>
              <a:t>http://www.shinko-keirin.co.jp/kori/science/seibutu/14.html</a:t>
            </a:r>
          </a:p>
          <a:p>
            <a:r>
              <a:rPr kumimoji="1" lang="ja-JP" altLang="en-US" sz="1200" dirty="0">
                <a:solidFill>
                  <a:schemeClr val="bg1">
                    <a:lumMod val="75000"/>
                  </a:schemeClr>
                </a:solidFill>
              </a:rPr>
              <a:t>啓林館　生物授業</a:t>
            </a:r>
            <a:r>
              <a:rPr lang="ja-JP" altLang="en-US" sz="1200" dirty="0">
                <a:solidFill>
                  <a:schemeClr val="bg1">
                    <a:lumMod val="75000"/>
                  </a:schemeClr>
                </a:solidFill>
              </a:rPr>
              <a:t>実践</a:t>
            </a:r>
            <a:r>
              <a:rPr kumimoji="1" lang="ja-JP" altLang="en-US" sz="1200" dirty="0">
                <a:solidFill>
                  <a:schemeClr val="bg1">
                    <a:lumMod val="75000"/>
                  </a:schemeClr>
                </a:solidFill>
              </a:rPr>
              <a:t>記録</a:t>
            </a:r>
          </a:p>
        </p:txBody>
      </p:sp>
      <p:sp>
        <p:nvSpPr>
          <p:cNvPr id="5" name="テキスト ボックス 4"/>
          <p:cNvSpPr txBox="1"/>
          <p:nvPr/>
        </p:nvSpPr>
        <p:spPr>
          <a:xfrm>
            <a:off x="6633245" y="3284984"/>
            <a:ext cx="2467342" cy="1785104"/>
          </a:xfrm>
          <a:prstGeom prst="rect">
            <a:avLst/>
          </a:prstGeom>
          <a:noFill/>
        </p:spPr>
        <p:txBody>
          <a:bodyPr wrap="none" rtlCol="0">
            <a:spAutoFit/>
          </a:bodyPr>
          <a:lstStyle/>
          <a:p>
            <a:r>
              <a:rPr kumimoji="1" lang="ja-JP" altLang="en-US" sz="2000" dirty="0">
                <a:solidFill>
                  <a:srgbClr val="C00000"/>
                </a:solidFill>
              </a:rPr>
              <a:t>減数分裂</a:t>
            </a:r>
            <a:endParaRPr kumimoji="1" lang="en-US" altLang="ja-JP" sz="2000" dirty="0">
              <a:solidFill>
                <a:srgbClr val="C00000"/>
              </a:solidFill>
            </a:endParaRPr>
          </a:p>
          <a:p>
            <a:r>
              <a:rPr lang="ja-JP" altLang="en-US" dirty="0"/>
              <a:t>　受精のとき</a:t>
            </a:r>
            <a:endParaRPr lang="en-US" altLang="ja-JP" dirty="0"/>
          </a:p>
          <a:p>
            <a:r>
              <a:rPr kumimoji="1" lang="ja-JP" altLang="en-US" dirty="0"/>
              <a:t>　オスとメスの染色体が</a:t>
            </a:r>
            <a:endParaRPr kumimoji="1" lang="en-US" altLang="ja-JP" dirty="0"/>
          </a:p>
          <a:p>
            <a:r>
              <a:rPr lang="ja-JP" altLang="en-US" dirty="0"/>
              <a:t>　合体するため</a:t>
            </a:r>
            <a:endParaRPr lang="en-US" altLang="ja-JP" dirty="0"/>
          </a:p>
          <a:p>
            <a:r>
              <a:rPr kumimoji="1" lang="ja-JP" altLang="en-US" dirty="0"/>
              <a:t>　染色体をあらかじめ</a:t>
            </a:r>
            <a:endParaRPr kumimoji="1" lang="en-US" altLang="ja-JP" dirty="0"/>
          </a:p>
          <a:p>
            <a:r>
              <a:rPr lang="ja-JP" altLang="en-US" dirty="0"/>
              <a:t>　半分に減らす</a:t>
            </a:r>
            <a:endParaRPr kumimoji="1" lang="ja-JP" altLang="en-US" dirty="0"/>
          </a:p>
        </p:txBody>
      </p:sp>
      <p:sp>
        <p:nvSpPr>
          <p:cNvPr id="6" name="テキスト ボックス 5"/>
          <p:cNvSpPr txBox="1"/>
          <p:nvPr/>
        </p:nvSpPr>
        <p:spPr>
          <a:xfrm>
            <a:off x="718617" y="3284984"/>
            <a:ext cx="1467068" cy="400110"/>
          </a:xfrm>
          <a:prstGeom prst="rect">
            <a:avLst/>
          </a:prstGeom>
          <a:noFill/>
        </p:spPr>
        <p:txBody>
          <a:bodyPr wrap="none" rtlCol="0">
            <a:spAutoFit/>
          </a:bodyPr>
          <a:lstStyle/>
          <a:p>
            <a:r>
              <a:rPr lang="ja-JP" altLang="en-US" sz="2000" dirty="0">
                <a:solidFill>
                  <a:srgbClr val="C00000"/>
                </a:solidFill>
              </a:rPr>
              <a:t>体細胞</a:t>
            </a:r>
            <a:r>
              <a:rPr kumimoji="1" lang="ja-JP" altLang="en-US" sz="2000" dirty="0">
                <a:solidFill>
                  <a:srgbClr val="C00000"/>
                </a:solidFill>
              </a:rPr>
              <a:t>分裂</a:t>
            </a:r>
          </a:p>
        </p:txBody>
      </p:sp>
      <p:sp>
        <p:nvSpPr>
          <p:cNvPr id="3" name="テキスト ボックス 2"/>
          <p:cNvSpPr txBox="1"/>
          <p:nvPr/>
        </p:nvSpPr>
        <p:spPr>
          <a:xfrm>
            <a:off x="2804160" y="2089388"/>
            <a:ext cx="877163" cy="369332"/>
          </a:xfrm>
          <a:prstGeom prst="rect">
            <a:avLst/>
          </a:prstGeom>
          <a:noFill/>
        </p:spPr>
        <p:txBody>
          <a:bodyPr wrap="none" rtlCol="0">
            <a:spAutoFit/>
          </a:bodyPr>
          <a:lstStyle/>
          <a:p>
            <a:r>
              <a:rPr kumimoji="1" lang="ja-JP" altLang="en-US" dirty="0"/>
              <a:t>母細胞</a:t>
            </a:r>
          </a:p>
        </p:txBody>
      </p:sp>
      <p:sp>
        <p:nvSpPr>
          <p:cNvPr id="8" name="テキスト ボックス 7"/>
          <p:cNvSpPr txBox="1"/>
          <p:nvPr/>
        </p:nvSpPr>
        <p:spPr>
          <a:xfrm>
            <a:off x="3242741" y="5096748"/>
            <a:ext cx="877163" cy="369332"/>
          </a:xfrm>
          <a:prstGeom prst="rect">
            <a:avLst/>
          </a:prstGeom>
          <a:noFill/>
        </p:spPr>
        <p:txBody>
          <a:bodyPr wrap="none" rtlCol="0">
            <a:spAutoFit/>
          </a:bodyPr>
          <a:lstStyle/>
          <a:p>
            <a:r>
              <a:rPr kumimoji="1" lang="ja-JP" altLang="en-US" dirty="0"/>
              <a:t>娘細胞</a:t>
            </a:r>
          </a:p>
        </p:txBody>
      </p:sp>
    </p:spTree>
    <p:extLst>
      <p:ext uri="{BB962C8B-B14F-4D97-AF65-F5344CB8AC3E}">
        <p14:creationId xmlns:p14="http://schemas.microsoft.com/office/powerpoint/2010/main" val="16801968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体細胞分裂と減数分裂 </a:t>
            </a:r>
            <a:r>
              <a:rPr kumimoji="1" lang="en-US" altLang="ja-JP" sz="2800" dirty="0"/>
              <a:t>p.91</a:t>
            </a:r>
            <a:endParaRPr kumimoji="1" lang="ja-JP" altLang="en-US" dirty="0"/>
          </a:p>
        </p:txBody>
      </p:sp>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4000"/>
          <a:stretch/>
        </p:blipFill>
        <p:spPr bwMode="auto">
          <a:xfrm>
            <a:off x="99865" y="1523999"/>
            <a:ext cx="8915540" cy="367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0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dirty="0"/>
              <a:t>２章　生命体を構成する物質</a:t>
            </a:r>
          </a:p>
        </p:txBody>
      </p:sp>
      <p:sp>
        <p:nvSpPr>
          <p:cNvPr id="3" name="テキスト ボックス 2"/>
          <p:cNvSpPr txBox="1"/>
          <p:nvPr/>
        </p:nvSpPr>
        <p:spPr>
          <a:xfrm>
            <a:off x="1523999" y="2314575"/>
            <a:ext cx="4939173" cy="3877985"/>
          </a:xfrm>
          <a:prstGeom prst="rect">
            <a:avLst/>
          </a:prstGeom>
          <a:noFill/>
        </p:spPr>
        <p:txBody>
          <a:bodyPr wrap="none" rtlCol="0">
            <a:spAutoFit/>
          </a:bodyPr>
          <a:lstStyle/>
          <a:p>
            <a:r>
              <a:rPr kumimoji="1" lang="ja-JP" altLang="en-US" sz="2800" dirty="0">
                <a:solidFill>
                  <a:srgbClr val="FF0000"/>
                </a:solidFill>
                <a:latin typeface="+mj-ea"/>
                <a:ea typeface="+mj-ea"/>
              </a:rPr>
              <a:t>学習のポイント</a:t>
            </a:r>
            <a:endParaRPr kumimoji="1" lang="en-US" altLang="ja-JP" sz="2800" dirty="0">
              <a:solidFill>
                <a:srgbClr val="FF0000"/>
              </a:solidFill>
              <a:latin typeface="+mj-ea"/>
              <a:ea typeface="+mj-ea"/>
            </a:endParaRPr>
          </a:p>
          <a:p>
            <a:endParaRPr lang="en-US" altLang="ja-JP" dirty="0"/>
          </a:p>
          <a:p>
            <a:r>
              <a:rPr lang="en-US" altLang="ja-JP" sz="2000" dirty="0">
                <a:latin typeface="+mn-ea"/>
              </a:rPr>
              <a:t>2.1</a:t>
            </a:r>
            <a:r>
              <a:rPr lang="ja-JP" altLang="en-US" sz="2000" dirty="0">
                <a:latin typeface="+mn-ea"/>
              </a:rPr>
              <a:t>　生体を作る高分子</a:t>
            </a:r>
            <a:endParaRPr lang="en-US" altLang="ja-JP" sz="2000" dirty="0">
              <a:latin typeface="+mn-ea"/>
            </a:endParaRPr>
          </a:p>
          <a:p>
            <a:r>
              <a:rPr kumimoji="1" lang="ja-JP" altLang="en-US" sz="2000" dirty="0">
                <a:latin typeface="+mn-ea"/>
              </a:rPr>
              <a:t>　　　</a:t>
            </a:r>
            <a:r>
              <a:rPr kumimoji="1" lang="ja-JP" altLang="en-US" sz="2000" dirty="0">
                <a:solidFill>
                  <a:srgbClr val="FF0000"/>
                </a:solidFill>
                <a:latin typeface="+mn-ea"/>
              </a:rPr>
              <a:t>重要なのはタンパク質</a:t>
            </a:r>
            <a:endParaRPr kumimoji="1" lang="en-US" altLang="ja-JP" sz="2000" dirty="0">
              <a:latin typeface="+mn-ea"/>
            </a:endParaRPr>
          </a:p>
          <a:p>
            <a:r>
              <a:rPr lang="en-US" altLang="ja-JP" sz="2000" dirty="0">
                <a:solidFill>
                  <a:schemeClr val="bg1">
                    <a:lumMod val="65000"/>
                  </a:schemeClr>
                </a:solidFill>
                <a:latin typeface="+mn-ea"/>
              </a:rPr>
              <a:t>2.2</a:t>
            </a:r>
            <a:r>
              <a:rPr lang="ja-JP" altLang="en-US" sz="2000" dirty="0">
                <a:solidFill>
                  <a:schemeClr val="bg1">
                    <a:lumMod val="65000"/>
                  </a:schemeClr>
                </a:solidFill>
                <a:latin typeface="+mn-ea"/>
              </a:rPr>
              <a:t>　アミノ酸とタンパク質</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タンパク質はどう作られているか</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2.3</a:t>
            </a:r>
            <a:r>
              <a:rPr lang="ja-JP" altLang="en-US" sz="2000" dirty="0">
                <a:solidFill>
                  <a:schemeClr val="bg1">
                    <a:lumMod val="65000"/>
                  </a:schemeClr>
                </a:solidFill>
                <a:latin typeface="+mn-ea"/>
              </a:rPr>
              <a:t>　糖質（炭水化物）</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多糖と単糖の違い</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2.4</a:t>
            </a:r>
            <a:r>
              <a:rPr lang="ja-JP" altLang="en-US" sz="2000" dirty="0">
                <a:solidFill>
                  <a:schemeClr val="bg1">
                    <a:lumMod val="65000"/>
                  </a:schemeClr>
                </a:solidFill>
                <a:latin typeface="+mn-ea"/>
              </a:rPr>
              <a:t>　脂質</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脂質は体に必要だが、多すぎるのも困る</a:t>
            </a:r>
            <a:endParaRPr kumimoji="1" lang="en-US" altLang="ja-JP" sz="2000" dirty="0">
              <a:solidFill>
                <a:schemeClr val="bg1">
                  <a:lumMod val="65000"/>
                </a:schemeClr>
              </a:solidFill>
              <a:latin typeface="+mn-ea"/>
            </a:endParaRPr>
          </a:p>
          <a:p>
            <a:r>
              <a:rPr lang="en-US" altLang="ja-JP" sz="2000" dirty="0">
                <a:solidFill>
                  <a:schemeClr val="bg1">
                    <a:lumMod val="65000"/>
                  </a:schemeClr>
                </a:solidFill>
                <a:latin typeface="+mn-ea"/>
              </a:rPr>
              <a:t>2.5</a:t>
            </a:r>
            <a:r>
              <a:rPr lang="ja-JP" altLang="en-US" sz="2000" dirty="0">
                <a:solidFill>
                  <a:schemeClr val="bg1">
                    <a:lumMod val="65000"/>
                  </a:schemeClr>
                </a:solidFill>
                <a:latin typeface="+mn-ea"/>
              </a:rPr>
              <a:t>　核酸</a:t>
            </a:r>
            <a:endParaRPr lang="en-US" altLang="ja-JP" sz="2000" dirty="0">
              <a:solidFill>
                <a:schemeClr val="bg1">
                  <a:lumMod val="65000"/>
                </a:schemeClr>
              </a:solidFill>
              <a:latin typeface="+mn-ea"/>
            </a:endParaRPr>
          </a:p>
          <a:p>
            <a:r>
              <a:rPr kumimoji="1" lang="ja-JP" altLang="en-US" sz="2000" dirty="0">
                <a:solidFill>
                  <a:schemeClr val="bg1">
                    <a:lumMod val="65000"/>
                  </a:schemeClr>
                </a:solidFill>
                <a:latin typeface="+mn-ea"/>
              </a:rPr>
              <a:t>　　　遺伝子の元になる核酸</a:t>
            </a:r>
          </a:p>
        </p:txBody>
      </p:sp>
    </p:spTree>
    <p:extLst>
      <p:ext uri="{BB962C8B-B14F-4D97-AF65-F5344CB8AC3E}">
        <p14:creationId xmlns:p14="http://schemas.microsoft.com/office/powerpoint/2010/main" val="2044062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323" y="1173979"/>
            <a:ext cx="8336303" cy="5305373"/>
          </a:xfrm>
          <a:prstGeom prst="rect">
            <a:avLst/>
          </a:prstGeom>
        </p:spPr>
      </p:pic>
      <p:sp>
        <p:nvSpPr>
          <p:cNvPr id="2" name="タイトル 1"/>
          <p:cNvSpPr>
            <a:spLocks noGrp="1"/>
          </p:cNvSpPr>
          <p:nvPr>
            <p:ph type="title"/>
          </p:nvPr>
        </p:nvSpPr>
        <p:spPr/>
        <p:txBody>
          <a:bodyPr>
            <a:normAutofit/>
          </a:bodyPr>
          <a:lstStyle/>
          <a:p>
            <a:r>
              <a:rPr kumimoji="1" lang="ja-JP" altLang="en-US" dirty="0"/>
              <a:t>正常組織・良性腫瘍・悪性腫瘍</a:t>
            </a:r>
            <a:r>
              <a:rPr kumimoji="1" lang="ja-JP" altLang="en-US" sz="2400" dirty="0"/>
              <a:t>　教科書</a:t>
            </a:r>
            <a:r>
              <a:rPr kumimoji="1" lang="en-US" altLang="ja-JP" sz="2400" dirty="0"/>
              <a:t>p.94</a:t>
            </a:r>
            <a:endParaRPr kumimoji="1" lang="ja-JP" altLang="en-US" dirty="0"/>
          </a:p>
        </p:txBody>
      </p:sp>
      <p:sp>
        <p:nvSpPr>
          <p:cNvPr id="3" name="テキスト ボックス 2"/>
          <p:cNvSpPr txBox="1"/>
          <p:nvPr/>
        </p:nvSpPr>
        <p:spPr>
          <a:xfrm>
            <a:off x="871537" y="5704791"/>
            <a:ext cx="7519988" cy="1015663"/>
          </a:xfrm>
          <a:prstGeom prst="rect">
            <a:avLst/>
          </a:prstGeom>
          <a:solidFill>
            <a:schemeClr val="accent2">
              <a:lumMod val="20000"/>
              <a:lumOff val="80000"/>
            </a:schemeClr>
          </a:solidFill>
        </p:spPr>
        <p:txBody>
          <a:bodyPr wrap="square" rtlCol="0">
            <a:spAutoFit/>
          </a:bodyPr>
          <a:lstStyle/>
          <a:p>
            <a:r>
              <a:rPr lang="ja-JP" altLang="ja-JP" sz="2000" dirty="0"/>
              <a:t>厳密には、上皮組織の悪性腫瘍を</a:t>
            </a:r>
            <a:r>
              <a:rPr lang="ja-JP" altLang="ja-JP" sz="2000" u="sng" dirty="0"/>
              <a:t>がん</a:t>
            </a:r>
            <a:r>
              <a:rPr lang="ja-JP" altLang="ja-JP" sz="2000" dirty="0"/>
              <a:t>といい、それ以外の</a:t>
            </a:r>
            <a:r>
              <a:rPr lang="ja-JP" altLang="ja-JP" sz="2000" u="sng" dirty="0"/>
              <a:t>悪性腫瘍</a:t>
            </a:r>
            <a:r>
              <a:rPr lang="ja-JP" altLang="ja-JP" sz="2000" dirty="0"/>
              <a:t>は骨肉腫、白血病、リンパ腫</a:t>
            </a:r>
            <a:r>
              <a:rPr lang="ja-JP" altLang="en-US" sz="2000" dirty="0"/>
              <a:t>、脳腫瘍</a:t>
            </a:r>
            <a:r>
              <a:rPr lang="ja-JP" altLang="ja-JP" sz="2000" dirty="0"/>
              <a:t>などのような呼び方をする。</a:t>
            </a:r>
            <a:endParaRPr lang="en-US" altLang="ja-JP" sz="2000" dirty="0"/>
          </a:p>
          <a:p>
            <a:r>
              <a:rPr kumimoji="1" lang="ja-JP" altLang="en-US" sz="2000" dirty="0"/>
              <a:t>「癌」はすべてを含む</a:t>
            </a:r>
          </a:p>
        </p:txBody>
      </p:sp>
      <p:sp>
        <p:nvSpPr>
          <p:cNvPr id="4" name="テキスト ボックス 3"/>
          <p:cNvSpPr txBox="1"/>
          <p:nvPr/>
        </p:nvSpPr>
        <p:spPr>
          <a:xfrm>
            <a:off x="3752850" y="5232736"/>
            <a:ext cx="2377574" cy="307777"/>
          </a:xfrm>
          <a:prstGeom prst="rect">
            <a:avLst/>
          </a:prstGeom>
          <a:noFill/>
        </p:spPr>
        <p:txBody>
          <a:bodyPr wrap="none" rtlCol="0">
            <a:spAutoFit/>
          </a:bodyPr>
          <a:lstStyle/>
          <a:p>
            <a:r>
              <a:rPr kumimoji="1" lang="ja-JP" altLang="en-US" sz="1400" dirty="0"/>
              <a:t>良性腫瘍の例　大腸ポリープ</a:t>
            </a:r>
          </a:p>
        </p:txBody>
      </p:sp>
    </p:spTree>
    <p:extLst>
      <p:ext uri="{BB962C8B-B14F-4D97-AF65-F5344CB8AC3E}">
        <p14:creationId xmlns:p14="http://schemas.microsoft.com/office/powerpoint/2010/main" val="3977656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発がんの仕組み</a:t>
            </a:r>
            <a:r>
              <a:rPr kumimoji="1" lang="ja-JP" altLang="en-US" sz="2800" dirty="0"/>
              <a:t>　教科書</a:t>
            </a:r>
            <a:r>
              <a:rPr kumimoji="1" lang="en-US" altLang="ja-JP" sz="2800" dirty="0"/>
              <a:t>p.95</a:t>
            </a:r>
            <a:endParaRPr kumimoji="1" lang="ja-JP" altLang="en-US" dirty="0"/>
          </a:p>
        </p:txBody>
      </p:sp>
      <p:pic>
        <p:nvPicPr>
          <p:cNvPr id="1433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527"/>
          <a:stretch/>
        </p:blipFill>
        <p:spPr bwMode="auto">
          <a:xfrm>
            <a:off x="1716664" y="1727489"/>
            <a:ext cx="5966671" cy="488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327581" y="1389416"/>
            <a:ext cx="2300630" cy="369332"/>
          </a:xfrm>
          <a:prstGeom prst="rect">
            <a:avLst/>
          </a:prstGeom>
          <a:solidFill>
            <a:schemeClr val="accent6">
              <a:lumMod val="20000"/>
              <a:lumOff val="80000"/>
            </a:schemeClr>
          </a:solidFill>
        </p:spPr>
        <p:txBody>
          <a:bodyPr wrap="none" rtlCol="0">
            <a:spAutoFit/>
          </a:bodyPr>
          <a:lstStyle/>
          <a:p>
            <a:r>
              <a:rPr kumimoji="1" lang="ja-JP" altLang="en-US" dirty="0"/>
              <a:t>発がんイニシエーター</a:t>
            </a:r>
          </a:p>
        </p:txBody>
      </p:sp>
      <p:sp>
        <p:nvSpPr>
          <p:cNvPr id="5" name="テキスト ボックス 4"/>
          <p:cNvSpPr txBox="1"/>
          <p:nvPr/>
        </p:nvSpPr>
        <p:spPr>
          <a:xfrm>
            <a:off x="4498787" y="5983187"/>
            <a:ext cx="2095445" cy="369332"/>
          </a:xfrm>
          <a:prstGeom prst="rect">
            <a:avLst/>
          </a:prstGeom>
          <a:solidFill>
            <a:schemeClr val="bg1">
              <a:lumMod val="95000"/>
            </a:schemeClr>
          </a:solidFill>
        </p:spPr>
        <p:txBody>
          <a:bodyPr wrap="none" rtlCol="0">
            <a:spAutoFit/>
          </a:bodyPr>
          <a:lstStyle/>
          <a:p>
            <a:r>
              <a:rPr kumimoji="1" lang="ja-JP" altLang="en-US" dirty="0"/>
              <a:t>発がんプロモーター</a:t>
            </a:r>
          </a:p>
        </p:txBody>
      </p:sp>
    </p:spTree>
    <p:extLst>
      <p:ext uri="{BB962C8B-B14F-4D97-AF65-F5344CB8AC3E}">
        <p14:creationId xmlns:p14="http://schemas.microsoft.com/office/powerpoint/2010/main" val="1799450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がん細胞は死なない</a:t>
            </a:r>
          </a:p>
        </p:txBody>
      </p:sp>
      <p:sp>
        <p:nvSpPr>
          <p:cNvPr id="4" name="サブタイトル 3"/>
          <p:cNvSpPr>
            <a:spLocks noGrp="1"/>
          </p:cNvSpPr>
          <p:nvPr>
            <p:ph type="subTitle" idx="1"/>
          </p:nvPr>
        </p:nvSpPr>
        <p:spPr>
          <a:xfrm>
            <a:off x="647700" y="1367650"/>
            <a:ext cx="8153400" cy="3952504"/>
          </a:xfrm>
        </p:spPr>
        <p:txBody>
          <a:bodyPr>
            <a:normAutofit/>
          </a:bodyPr>
          <a:lstStyle/>
          <a:p>
            <a:r>
              <a:rPr kumimoji="1" lang="ja-JP" altLang="en-US" dirty="0"/>
              <a:t>テロメアの謎</a:t>
            </a:r>
            <a:endParaRPr kumimoji="1" lang="en-US" altLang="ja-JP" dirty="0"/>
          </a:p>
          <a:p>
            <a:pPr marL="457200" indent="-457200">
              <a:buClr>
                <a:schemeClr val="accent2">
                  <a:lumMod val="75000"/>
                </a:schemeClr>
              </a:buClr>
              <a:buFont typeface="Wingdings" pitchFamily="2" charset="2"/>
              <a:buChar char="p"/>
            </a:pPr>
            <a:r>
              <a:rPr lang="ja-JP" altLang="en-US" dirty="0"/>
              <a:t>普通の細胞は分裂するごとにテロメアが短くなり、ある程度短くなるとそれ以上は分裂できなくなる（細胞の老化）</a:t>
            </a:r>
            <a:endParaRPr lang="en-US" altLang="ja-JP" dirty="0"/>
          </a:p>
          <a:p>
            <a:pPr marL="457200" indent="-457200">
              <a:buClr>
                <a:schemeClr val="accent2">
                  <a:lumMod val="75000"/>
                </a:schemeClr>
              </a:buClr>
              <a:buFont typeface="Wingdings" pitchFamily="2" charset="2"/>
              <a:buChar char="p"/>
            </a:pPr>
            <a:r>
              <a:rPr kumimoji="1" lang="ja-JP" altLang="en-US" dirty="0"/>
              <a:t>がん細胞は</a:t>
            </a:r>
            <a:r>
              <a:rPr kumimoji="1" lang="ja-JP" altLang="en-US" dirty="0">
                <a:solidFill>
                  <a:srgbClr val="FF0000"/>
                </a:solidFill>
              </a:rPr>
              <a:t>テロメラーゼ</a:t>
            </a:r>
            <a:r>
              <a:rPr kumimoji="1" lang="ja-JP" altLang="en-US" dirty="0"/>
              <a:t>でテロメアを付加していくため、死なない</a:t>
            </a:r>
            <a:endParaRPr kumimoji="1" lang="en-US" altLang="ja-JP" dirty="0"/>
          </a:p>
          <a:p>
            <a:pPr marL="457200" indent="-457200">
              <a:buClr>
                <a:schemeClr val="accent2">
                  <a:lumMod val="75000"/>
                </a:schemeClr>
              </a:buClr>
              <a:buFont typeface="Wingdings" pitchFamily="2" charset="2"/>
              <a:buChar char="p"/>
            </a:pPr>
            <a:r>
              <a:rPr lang="ja-JP" altLang="en-US" dirty="0"/>
              <a:t>テロメラーゼを薬にできれば不老長寿の薬となるか？</a:t>
            </a:r>
            <a:endParaRPr kumimoji="1" lang="ja-JP" altLang="en-US" dirty="0"/>
          </a:p>
        </p:txBody>
      </p:sp>
      <p:pic>
        <p:nvPicPr>
          <p:cNvPr id="1026" name="Picture 2" descr="http://upload.wikimedia.org/wikipedia/ja/thumb/6/6a/Telomere.png/200px-Telomer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05810" y="5004026"/>
            <a:ext cx="3089954" cy="185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91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第２部　生命体の連続性</a:t>
            </a:r>
          </a:p>
        </p:txBody>
      </p:sp>
      <p:sp>
        <p:nvSpPr>
          <p:cNvPr id="3" name="テキスト ボックス 2"/>
          <p:cNvSpPr txBox="1"/>
          <p:nvPr/>
        </p:nvSpPr>
        <p:spPr>
          <a:xfrm>
            <a:off x="1524000" y="3276600"/>
            <a:ext cx="6455613" cy="1077218"/>
          </a:xfrm>
          <a:prstGeom prst="rect">
            <a:avLst/>
          </a:prstGeom>
          <a:noFill/>
        </p:spPr>
        <p:txBody>
          <a:bodyPr wrap="none" rtlCol="0">
            <a:spAutoFit/>
          </a:bodyPr>
          <a:lstStyle/>
          <a:p>
            <a:r>
              <a:rPr lang="ja-JP" altLang="en-US" sz="3200" dirty="0">
                <a:solidFill>
                  <a:schemeClr val="bg1">
                    <a:lumMod val="65000"/>
                  </a:schemeClr>
                </a:solidFill>
                <a:latin typeface="AR P丸ゴシック体M04" pitchFamily="50" charset="-128"/>
                <a:ea typeface="AR P丸ゴシック体M04" pitchFamily="50" charset="-128"/>
              </a:rPr>
              <a:t>６章　細胞の分裂・情報伝達・がん化</a:t>
            </a:r>
            <a:endParaRPr lang="en-US" altLang="ja-JP" sz="3200" dirty="0">
              <a:solidFill>
                <a:schemeClr val="bg1">
                  <a:lumMod val="65000"/>
                </a:schemeClr>
              </a:solidFill>
              <a:latin typeface="AR P丸ゴシック体M04" pitchFamily="50" charset="-128"/>
              <a:ea typeface="AR P丸ゴシック体M04" pitchFamily="50" charset="-128"/>
            </a:endParaRPr>
          </a:p>
          <a:p>
            <a:r>
              <a:rPr lang="ja-JP" altLang="en-US" sz="3200" dirty="0">
                <a:latin typeface="AR P丸ゴシック体M04" pitchFamily="50" charset="-128"/>
                <a:ea typeface="AR P丸ゴシック体M04" pitchFamily="50" charset="-128"/>
              </a:rPr>
              <a:t>７章　生命体の受精と成長</a:t>
            </a:r>
            <a:endParaRPr kumimoji="1" lang="ja-JP" altLang="en-US" sz="3200" dirty="0">
              <a:latin typeface="AR P丸ゴシック体M04" pitchFamily="50" charset="-128"/>
              <a:ea typeface="AR P丸ゴシック体M04" pitchFamily="50" charset="-128"/>
            </a:endParaRPr>
          </a:p>
        </p:txBody>
      </p:sp>
    </p:spTree>
    <p:extLst>
      <p:ext uri="{BB962C8B-B14F-4D97-AF65-F5344CB8AC3E}">
        <p14:creationId xmlns:p14="http://schemas.microsoft.com/office/powerpoint/2010/main" val="3854415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6017" y="274638"/>
            <a:ext cx="8431967" cy="922114"/>
          </a:xfrm>
        </p:spPr>
        <p:txBody>
          <a:bodyPr>
            <a:normAutofit fontScale="90000"/>
          </a:bodyPr>
          <a:lstStyle/>
          <a:p>
            <a:r>
              <a:rPr kumimoji="1" lang="ja-JP" altLang="en-US" sz="4000" dirty="0"/>
              <a:t>有性生殖　配偶子の接合</a:t>
            </a:r>
            <a:r>
              <a:rPr kumimoji="1" lang="ja-JP" altLang="en-US" sz="2800" dirty="0"/>
              <a:t>　教科書</a:t>
            </a:r>
            <a:r>
              <a:rPr kumimoji="1" lang="en-US" altLang="ja-JP" sz="2800" dirty="0"/>
              <a:t>p.98</a:t>
            </a:r>
            <a:r>
              <a:rPr kumimoji="1" lang="ja-JP" altLang="en-US" sz="2800" dirty="0" err="1"/>
              <a:t>、</a:t>
            </a:r>
            <a:r>
              <a:rPr kumimoji="1" lang="ja-JP" altLang="en-US" sz="2800" dirty="0"/>
              <a:t>プリント</a:t>
            </a:r>
            <a:r>
              <a:rPr kumimoji="1" lang="en-US" altLang="ja-JP" sz="2800" dirty="0"/>
              <a:t>p.1</a:t>
            </a:r>
            <a:endParaRPr kumimoji="1" lang="ja-JP" altLang="en-US"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10159" y="1432827"/>
            <a:ext cx="8933841"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8100" y="5697985"/>
            <a:ext cx="9067800" cy="954107"/>
          </a:xfrm>
          <a:prstGeom prst="rect">
            <a:avLst/>
          </a:prstGeom>
          <a:noFill/>
        </p:spPr>
        <p:txBody>
          <a:bodyPr wrap="square" rtlCol="0">
            <a:spAutoFit/>
          </a:bodyPr>
          <a:lstStyle/>
          <a:p>
            <a:r>
              <a:rPr kumimoji="1" lang="ja-JP" altLang="en-US" sz="2000" dirty="0">
                <a:solidFill>
                  <a:schemeClr val="accent2">
                    <a:lumMod val="75000"/>
                  </a:schemeClr>
                </a:solidFill>
              </a:rPr>
              <a:t>有性生殖の定義：</a:t>
            </a:r>
            <a:r>
              <a:rPr kumimoji="1" lang="ja-JP" altLang="en-US" sz="2000" b="1" u="sng" dirty="0">
                <a:solidFill>
                  <a:schemeClr val="accent2">
                    <a:lumMod val="75000"/>
                  </a:schemeClr>
                </a:solidFill>
              </a:rPr>
              <a:t>配偶子</a:t>
            </a:r>
            <a:r>
              <a:rPr lang="ja-JP" altLang="en-US" sz="2000" dirty="0">
                <a:solidFill>
                  <a:schemeClr val="accent2">
                    <a:lumMod val="75000"/>
                  </a:schemeClr>
                </a:solidFill>
              </a:rPr>
              <a:t>が</a:t>
            </a:r>
            <a:r>
              <a:rPr kumimoji="1" lang="ja-JP" altLang="en-US" sz="2000" dirty="0">
                <a:solidFill>
                  <a:schemeClr val="accent2">
                    <a:lumMod val="75000"/>
                  </a:schemeClr>
                </a:solidFill>
              </a:rPr>
              <a:t>接合して新しい個体を作ること（</a:t>
            </a:r>
            <a:r>
              <a:rPr kumimoji="1" lang="en-US" altLang="ja-JP" sz="2000" dirty="0">
                <a:solidFill>
                  <a:schemeClr val="accent2">
                    <a:lumMod val="75000"/>
                  </a:schemeClr>
                </a:solidFill>
              </a:rPr>
              <a:t>DNA</a:t>
            </a:r>
            <a:r>
              <a:rPr kumimoji="1" lang="ja-JP" altLang="en-US" sz="2000" dirty="0">
                <a:solidFill>
                  <a:schemeClr val="accent2">
                    <a:lumMod val="75000"/>
                  </a:schemeClr>
                </a:solidFill>
              </a:rPr>
              <a:t>が混じり合う）</a:t>
            </a:r>
            <a:endParaRPr kumimoji="1" lang="en-US" altLang="ja-JP" sz="2000" dirty="0">
              <a:solidFill>
                <a:schemeClr val="accent2">
                  <a:lumMod val="75000"/>
                </a:schemeClr>
              </a:solidFill>
            </a:endParaRPr>
          </a:p>
          <a:p>
            <a:r>
              <a:rPr kumimoji="1" lang="ja-JP" altLang="en-US" dirty="0">
                <a:solidFill>
                  <a:schemeClr val="accent2">
                    <a:lumMod val="75000"/>
                  </a:schemeClr>
                </a:solidFill>
              </a:rPr>
              <a:t>　同形配偶子：オス、メスの区別がない（クラミドモナス、ゾウリムシなど）</a:t>
            </a:r>
            <a:endParaRPr kumimoji="1" lang="en-US" altLang="ja-JP" dirty="0">
              <a:solidFill>
                <a:schemeClr val="accent2">
                  <a:lumMod val="75000"/>
                </a:schemeClr>
              </a:solidFill>
            </a:endParaRPr>
          </a:p>
          <a:p>
            <a:r>
              <a:rPr lang="ja-JP" altLang="en-US" dirty="0">
                <a:solidFill>
                  <a:schemeClr val="accent2">
                    <a:lumMod val="75000"/>
                  </a:schemeClr>
                </a:solidFill>
              </a:rPr>
              <a:t>　異形配偶子：大きい配偶子を卵（雌性）、小さく、運動性がある配偶子を精子（雄性）と呼ぶ</a:t>
            </a:r>
            <a:endParaRPr kumimoji="1" lang="ja-JP" altLang="en-US" dirty="0">
              <a:solidFill>
                <a:schemeClr val="accent2">
                  <a:lumMod val="75000"/>
                </a:schemeClr>
              </a:solidFill>
            </a:endParaRPr>
          </a:p>
        </p:txBody>
      </p:sp>
      <p:sp>
        <p:nvSpPr>
          <p:cNvPr id="4" name="テキスト ボックス 3"/>
          <p:cNvSpPr txBox="1"/>
          <p:nvPr/>
        </p:nvSpPr>
        <p:spPr>
          <a:xfrm>
            <a:off x="4082902" y="3870252"/>
            <a:ext cx="800219" cy="584775"/>
          </a:xfrm>
          <a:prstGeom prst="rect">
            <a:avLst/>
          </a:prstGeom>
          <a:noFill/>
        </p:spPr>
        <p:txBody>
          <a:bodyPr wrap="none" rtlCol="0">
            <a:spAutoFit/>
          </a:bodyPr>
          <a:lstStyle/>
          <a:p>
            <a:r>
              <a:rPr kumimoji="1" lang="ja-JP" altLang="en-US" sz="1600" dirty="0"/>
              <a:t>配偶子</a:t>
            </a:r>
            <a:endParaRPr kumimoji="1" lang="en-US" altLang="ja-JP" sz="1600" dirty="0"/>
          </a:p>
          <a:p>
            <a:r>
              <a:rPr kumimoji="1" lang="ja-JP" altLang="en-US" sz="1600" dirty="0"/>
              <a:t>の接合</a:t>
            </a:r>
          </a:p>
        </p:txBody>
      </p:sp>
      <p:sp>
        <p:nvSpPr>
          <p:cNvPr id="5" name="テキスト ボックス 4"/>
          <p:cNvSpPr txBox="1"/>
          <p:nvPr/>
        </p:nvSpPr>
        <p:spPr>
          <a:xfrm>
            <a:off x="3352800" y="1592705"/>
            <a:ext cx="646331" cy="2862322"/>
          </a:xfrm>
          <a:prstGeom prst="rect">
            <a:avLst/>
          </a:prstGeom>
          <a:noFill/>
        </p:spPr>
        <p:txBody>
          <a:bodyPr wrap="none" rtlCol="0">
            <a:spAutoFit/>
          </a:bodyPr>
          <a:lstStyle/>
          <a:p>
            <a:r>
              <a:rPr kumimoji="1" lang="ja-JP" altLang="en-US" dirty="0"/>
              <a:t>精子</a:t>
            </a:r>
            <a:endParaRPr kumimoji="1" lang="en-US" altLang="ja-JP" dirty="0"/>
          </a:p>
          <a:p>
            <a:endParaRPr kumimoji="1" lang="en-US" altLang="ja-JP" dirty="0"/>
          </a:p>
          <a:p>
            <a:endParaRPr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lang="en-US" altLang="ja-JP" dirty="0"/>
          </a:p>
          <a:p>
            <a:r>
              <a:rPr kumimoji="1" lang="ja-JP" altLang="en-US" dirty="0"/>
              <a:t>卵</a:t>
            </a:r>
          </a:p>
        </p:txBody>
      </p:sp>
    </p:spTree>
    <p:extLst>
      <p:ext uri="{BB962C8B-B14F-4D97-AF65-F5344CB8AC3E}">
        <p14:creationId xmlns:p14="http://schemas.microsoft.com/office/powerpoint/2010/main" val="788122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配偶子ができるまで</a:t>
            </a:r>
            <a:r>
              <a:rPr kumimoji="1" lang="ja-JP" altLang="en-US" sz="2800" dirty="0"/>
              <a:t>　教科書</a:t>
            </a:r>
            <a:r>
              <a:rPr kumimoji="1" lang="en-US" altLang="ja-JP" sz="2800" dirty="0"/>
              <a:t>p.99</a:t>
            </a:r>
            <a:r>
              <a:rPr kumimoji="1" lang="ja-JP" altLang="en-US" sz="2800" dirty="0" err="1"/>
              <a:t>、</a:t>
            </a:r>
            <a:r>
              <a:rPr kumimoji="1" lang="ja-JP" altLang="en-US" sz="2800" dirty="0"/>
              <a:t>プリント</a:t>
            </a:r>
            <a:r>
              <a:rPr kumimoji="1" lang="en-US" altLang="ja-JP" sz="2800" dirty="0"/>
              <a:t>p.1</a:t>
            </a:r>
            <a:endParaRPr kumimoji="1" lang="ja-JP" altLang="en-US" dirty="0"/>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27362" y="1652586"/>
            <a:ext cx="525780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704238" y="1881096"/>
            <a:ext cx="2015071" cy="1077218"/>
          </a:xfrm>
          <a:prstGeom prst="rect">
            <a:avLst/>
          </a:prstGeom>
          <a:solidFill>
            <a:srgbClr val="FFF6D9"/>
          </a:solidFill>
          <a:ln>
            <a:solidFill>
              <a:schemeClr val="accent2">
                <a:lumMod val="40000"/>
                <a:lumOff val="60000"/>
              </a:schemeClr>
            </a:solidFill>
          </a:ln>
        </p:spPr>
        <p:txBody>
          <a:bodyPr wrap="square" rtlCol="0">
            <a:spAutoFit/>
          </a:bodyPr>
          <a:lstStyle/>
          <a:p>
            <a:pPr algn="ctr"/>
            <a:r>
              <a:rPr kumimoji="1" lang="ja-JP" altLang="en-US" sz="1600" dirty="0"/>
              <a:t>始原生殖細胞は発生初期に作られている</a:t>
            </a:r>
            <a:endParaRPr kumimoji="1" lang="en-US" altLang="ja-JP" sz="1600" dirty="0"/>
          </a:p>
          <a:p>
            <a:pPr algn="ctr"/>
            <a:r>
              <a:rPr lang="ja-JP" altLang="en-US" sz="1600" dirty="0"/>
              <a:t>↓</a:t>
            </a:r>
            <a:endParaRPr lang="en-US" altLang="ja-JP" sz="1600" dirty="0"/>
          </a:p>
          <a:p>
            <a:pPr algn="ctr"/>
            <a:r>
              <a:rPr kumimoji="1" lang="ja-JP" altLang="en-US" sz="1600" dirty="0"/>
              <a:t>卵巣、精巣に移動</a:t>
            </a:r>
          </a:p>
        </p:txBody>
      </p:sp>
      <p:sp>
        <p:nvSpPr>
          <p:cNvPr id="4" name="左中かっこ 3"/>
          <p:cNvSpPr/>
          <p:nvPr/>
        </p:nvSpPr>
        <p:spPr>
          <a:xfrm>
            <a:off x="1150903" y="3181350"/>
            <a:ext cx="382621" cy="2443272"/>
          </a:xfrm>
          <a:prstGeom prst="leftBrace">
            <a:avLst>
              <a:gd name="adj1" fmla="val 8333"/>
              <a:gd name="adj2" fmla="val 50383"/>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247141" y="4102730"/>
            <a:ext cx="877163" cy="646331"/>
          </a:xfrm>
          <a:prstGeom prst="rect">
            <a:avLst/>
          </a:prstGeom>
          <a:noFill/>
        </p:spPr>
        <p:txBody>
          <a:bodyPr wrap="none" rtlCol="0">
            <a:spAutoFit/>
          </a:bodyPr>
          <a:lstStyle/>
          <a:p>
            <a:pPr algn="ctr"/>
            <a:r>
              <a:rPr kumimoji="1" lang="ja-JP" altLang="en-US" dirty="0"/>
              <a:t>精巣</a:t>
            </a:r>
            <a:endParaRPr kumimoji="1" lang="en-US" altLang="ja-JP" dirty="0"/>
          </a:p>
          <a:p>
            <a:pPr algn="ctr"/>
            <a:r>
              <a:rPr lang="ja-JP" altLang="en-US" dirty="0"/>
              <a:t>（睾丸）</a:t>
            </a:r>
            <a:endParaRPr kumimoji="1" lang="ja-JP" altLang="en-US" dirty="0"/>
          </a:p>
        </p:txBody>
      </p:sp>
      <p:sp>
        <p:nvSpPr>
          <p:cNvPr id="6" name="テキスト ボックス 5"/>
          <p:cNvSpPr txBox="1"/>
          <p:nvPr/>
        </p:nvSpPr>
        <p:spPr>
          <a:xfrm>
            <a:off x="4008434" y="5284380"/>
            <a:ext cx="1154483" cy="307777"/>
          </a:xfrm>
          <a:prstGeom prst="rect">
            <a:avLst/>
          </a:prstGeom>
          <a:noFill/>
        </p:spPr>
        <p:txBody>
          <a:bodyPr wrap="none" rtlCol="0">
            <a:spAutoFit/>
          </a:bodyPr>
          <a:lstStyle/>
          <a:p>
            <a:r>
              <a:rPr kumimoji="1" lang="en-US" altLang="ja-JP" sz="1400" dirty="0"/>
              <a:t>130</a:t>
            </a:r>
            <a:r>
              <a:rPr kumimoji="1" lang="ja-JP" altLang="en-US" sz="1400" dirty="0"/>
              <a:t>～</a:t>
            </a:r>
            <a:r>
              <a:rPr kumimoji="1" lang="en-US" altLang="ja-JP" sz="1400" dirty="0"/>
              <a:t>140μm</a:t>
            </a:r>
            <a:endParaRPr kumimoji="1" lang="ja-JP" altLang="en-US" sz="1400" dirty="0"/>
          </a:p>
        </p:txBody>
      </p:sp>
      <p:sp>
        <p:nvSpPr>
          <p:cNvPr id="8" name="テキスト ボックス 7"/>
          <p:cNvSpPr txBox="1"/>
          <p:nvPr/>
        </p:nvSpPr>
        <p:spPr>
          <a:xfrm>
            <a:off x="6704238" y="3019789"/>
            <a:ext cx="2004185" cy="338554"/>
          </a:xfrm>
          <a:prstGeom prst="rect">
            <a:avLst/>
          </a:prstGeom>
          <a:solidFill>
            <a:srgbClr val="FFF6D9"/>
          </a:solidFill>
          <a:ln>
            <a:solidFill>
              <a:schemeClr val="accent2">
                <a:lumMod val="40000"/>
                <a:lumOff val="60000"/>
              </a:schemeClr>
            </a:solidFill>
          </a:ln>
        </p:spPr>
        <p:txBody>
          <a:bodyPr wrap="square" rtlCol="0">
            <a:spAutoFit/>
          </a:bodyPr>
          <a:lstStyle/>
          <a:p>
            <a:pPr algn="ctr"/>
            <a:r>
              <a:rPr kumimoji="1" lang="ja-JP" altLang="en-US" sz="1600" dirty="0"/>
              <a:t>出生前</a:t>
            </a:r>
          </a:p>
        </p:txBody>
      </p:sp>
      <p:sp>
        <p:nvSpPr>
          <p:cNvPr id="9" name="左中かっこ 8"/>
          <p:cNvSpPr/>
          <p:nvPr/>
        </p:nvSpPr>
        <p:spPr>
          <a:xfrm flipH="1">
            <a:off x="6363526" y="3181350"/>
            <a:ext cx="321635" cy="1986073"/>
          </a:xfrm>
          <a:prstGeom prst="leftBrace">
            <a:avLst>
              <a:gd name="adj1" fmla="val 8333"/>
              <a:gd name="adj2" fmla="val 50383"/>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6709134" y="3912771"/>
            <a:ext cx="646331" cy="369332"/>
          </a:xfrm>
          <a:prstGeom prst="rect">
            <a:avLst/>
          </a:prstGeom>
          <a:noFill/>
        </p:spPr>
        <p:txBody>
          <a:bodyPr wrap="none" rtlCol="0">
            <a:spAutoFit/>
          </a:bodyPr>
          <a:lstStyle/>
          <a:p>
            <a:r>
              <a:rPr kumimoji="1" lang="ja-JP" altLang="en-US" dirty="0"/>
              <a:t>卵巣</a:t>
            </a:r>
          </a:p>
        </p:txBody>
      </p:sp>
      <p:sp>
        <p:nvSpPr>
          <p:cNvPr id="10" name="テキスト ボックス 9"/>
          <p:cNvSpPr txBox="1"/>
          <p:nvPr/>
        </p:nvSpPr>
        <p:spPr>
          <a:xfrm>
            <a:off x="1218747" y="2475635"/>
            <a:ext cx="877163" cy="369332"/>
          </a:xfrm>
          <a:prstGeom prst="rect">
            <a:avLst/>
          </a:prstGeom>
          <a:noFill/>
        </p:spPr>
        <p:txBody>
          <a:bodyPr wrap="none" rtlCol="0">
            <a:spAutoFit/>
          </a:bodyPr>
          <a:lstStyle/>
          <a:p>
            <a:r>
              <a:rPr kumimoji="1" lang="ja-JP" altLang="en-US" dirty="0"/>
              <a:t>胎児期</a:t>
            </a:r>
          </a:p>
        </p:txBody>
      </p:sp>
    </p:spTree>
    <p:extLst>
      <p:ext uri="{BB962C8B-B14F-4D97-AF65-F5344CB8AC3E}">
        <p14:creationId xmlns:p14="http://schemas.microsoft.com/office/powerpoint/2010/main" val="1614580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9180000" cy="936104"/>
          </a:xfrm>
        </p:spPr>
        <p:txBody>
          <a:bodyPr>
            <a:normAutofit/>
          </a:bodyPr>
          <a:lstStyle/>
          <a:p>
            <a:r>
              <a:rPr kumimoji="1" lang="ja-JP" altLang="en-US" dirty="0"/>
              <a:t>卵細胞の形成に関する基本事項</a:t>
            </a:r>
          </a:p>
        </p:txBody>
      </p:sp>
      <p:sp>
        <p:nvSpPr>
          <p:cNvPr id="3" name="サブタイトル 2"/>
          <p:cNvSpPr>
            <a:spLocks noGrp="1"/>
          </p:cNvSpPr>
          <p:nvPr>
            <p:ph type="subTitle" idx="1"/>
          </p:nvPr>
        </p:nvSpPr>
        <p:spPr/>
        <p:txBody>
          <a:bodyPr>
            <a:normAutofit/>
          </a:bodyPr>
          <a:lstStyle/>
          <a:p>
            <a:r>
              <a:rPr lang="ja-JP" altLang="en-US" dirty="0"/>
              <a:t>１．卵細胞（卵子）はどこで作られるか？</a:t>
            </a:r>
            <a:endParaRPr lang="en-US" altLang="ja-JP" dirty="0"/>
          </a:p>
          <a:p>
            <a:r>
              <a:rPr lang="ja-JP" altLang="en-US" dirty="0"/>
              <a:t>　　</a:t>
            </a:r>
            <a:r>
              <a:rPr lang="ja-JP" altLang="en-US" dirty="0">
                <a:solidFill>
                  <a:srgbClr val="C00000"/>
                </a:solidFill>
              </a:rPr>
              <a:t>子宮　　卵巣　　輸卵管　　胎盤</a:t>
            </a:r>
            <a:endParaRPr lang="en-US" altLang="ja-JP" dirty="0">
              <a:solidFill>
                <a:srgbClr val="C00000"/>
              </a:solidFill>
            </a:endParaRPr>
          </a:p>
          <a:p>
            <a:r>
              <a:rPr lang="ja-JP" altLang="en-US" dirty="0"/>
              <a:t>２．一次卵母細胞から極体は何個できるか？</a:t>
            </a:r>
            <a:endParaRPr kumimoji="1" lang="en-US" altLang="ja-JP" dirty="0"/>
          </a:p>
          <a:p>
            <a:r>
              <a:rPr kumimoji="1" lang="ja-JP" altLang="en-US" dirty="0">
                <a:solidFill>
                  <a:srgbClr val="C00000"/>
                </a:solidFill>
              </a:rPr>
              <a:t>　　</a:t>
            </a:r>
            <a:r>
              <a:rPr kumimoji="1" lang="en-US" altLang="ja-JP" dirty="0">
                <a:solidFill>
                  <a:srgbClr val="C00000"/>
                </a:solidFill>
              </a:rPr>
              <a:t>1</a:t>
            </a:r>
            <a:r>
              <a:rPr kumimoji="1" lang="ja-JP" altLang="en-US" dirty="0">
                <a:solidFill>
                  <a:srgbClr val="C00000"/>
                </a:solidFill>
              </a:rPr>
              <a:t>個　　</a:t>
            </a:r>
            <a:r>
              <a:rPr lang="en-US" altLang="ja-JP" dirty="0">
                <a:solidFill>
                  <a:srgbClr val="C00000"/>
                </a:solidFill>
              </a:rPr>
              <a:t>2</a:t>
            </a:r>
            <a:r>
              <a:rPr lang="ja-JP" altLang="en-US" dirty="0">
                <a:solidFill>
                  <a:srgbClr val="C00000"/>
                </a:solidFill>
              </a:rPr>
              <a:t>個　　</a:t>
            </a:r>
            <a:r>
              <a:rPr kumimoji="1" lang="en-US" altLang="ja-JP" dirty="0">
                <a:solidFill>
                  <a:srgbClr val="C00000"/>
                </a:solidFill>
              </a:rPr>
              <a:t>3</a:t>
            </a:r>
            <a:r>
              <a:rPr kumimoji="1" lang="ja-JP" altLang="en-US" dirty="0">
                <a:solidFill>
                  <a:srgbClr val="C00000"/>
                </a:solidFill>
              </a:rPr>
              <a:t>個　　</a:t>
            </a:r>
            <a:r>
              <a:rPr lang="en-US" altLang="ja-JP" dirty="0">
                <a:solidFill>
                  <a:srgbClr val="C00000"/>
                </a:solidFill>
              </a:rPr>
              <a:t>4</a:t>
            </a:r>
            <a:r>
              <a:rPr lang="ja-JP" altLang="en-US" dirty="0">
                <a:solidFill>
                  <a:srgbClr val="C00000"/>
                </a:solidFill>
              </a:rPr>
              <a:t>個</a:t>
            </a:r>
            <a:endParaRPr lang="en-US" altLang="ja-JP" dirty="0">
              <a:solidFill>
                <a:srgbClr val="C00000"/>
              </a:solidFill>
            </a:endParaRPr>
          </a:p>
          <a:p>
            <a:pPr marL="447675" indent="-447675"/>
            <a:r>
              <a:rPr lang="ja-JP" altLang="en-US" dirty="0"/>
              <a:t>３．卵子形成において思春期前に減数分裂はどの段階で止まっているか？</a:t>
            </a:r>
            <a:endParaRPr lang="en-US" altLang="ja-JP" dirty="0"/>
          </a:p>
          <a:p>
            <a:r>
              <a:rPr lang="ja-JP" altLang="en-US" dirty="0">
                <a:solidFill>
                  <a:srgbClr val="C00000"/>
                </a:solidFill>
              </a:rPr>
              <a:t>　　卵母細胞のとき　　一次分裂前期</a:t>
            </a:r>
            <a:endParaRPr lang="en-US" altLang="ja-JP" dirty="0">
              <a:solidFill>
                <a:srgbClr val="C00000"/>
              </a:solidFill>
            </a:endParaRPr>
          </a:p>
          <a:p>
            <a:r>
              <a:rPr lang="ja-JP" altLang="en-US" dirty="0">
                <a:solidFill>
                  <a:srgbClr val="C00000"/>
                </a:solidFill>
              </a:rPr>
              <a:t>　　一次分裂末期　　第二分裂の途中</a:t>
            </a:r>
            <a:endParaRPr lang="en-US" altLang="ja-JP" dirty="0">
              <a:solidFill>
                <a:srgbClr val="C00000"/>
              </a:solidFill>
            </a:endParaRPr>
          </a:p>
        </p:txBody>
      </p:sp>
      <p:sp>
        <p:nvSpPr>
          <p:cNvPr id="6" name="角丸四角形 5"/>
          <p:cNvSpPr/>
          <p:nvPr/>
        </p:nvSpPr>
        <p:spPr>
          <a:xfrm>
            <a:off x="2268500" y="1983645"/>
            <a:ext cx="989050"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2953525" y="3050445"/>
            <a:ext cx="989050"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3942575" y="4493482"/>
            <a:ext cx="2267725"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1 つの角を丸めた四角形 7"/>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16877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精子の形成に関する基本事項</a:t>
            </a:r>
          </a:p>
        </p:txBody>
      </p:sp>
      <p:sp>
        <p:nvSpPr>
          <p:cNvPr id="4" name="サブタイトル 3"/>
          <p:cNvSpPr>
            <a:spLocks noGrp="1"/>
          </p:cNvSpPr>
          <p:nvPr>
            <p:ph type="subTitle" idx="1"/>
          </p:nvPr>
        </p:nvSpPr>
        <p:spPr/>
        <p:txBody>
          <a:bodyPr>
            <a:normAutofit/>
          </a:bodyPr>
          <a:lstStyle/>
          <a:p>
            <a:pPr marL="514350" indent="-514350">
              <a:buFont typeface="+mj-lt"/>
              <a:buAutoNum type="arabicPeriod"/>
            </a:pPr>
            <a:r>
              <a:rPr lang="en-US" altLang="ja-JP" sz="3200" dirty="0"/>
              <a:t>1</a:t>
            </a:r>
            <a:r>
              <a:rPr lang="ja-JP" altLang="en-US" sz="3200" dirty="0"/>
              <a:t>個の精母細胞から何個の精子が作られるか？</a:t>
            </a:r>
            <a:endParaRPr lang="en-US" altLang="ja-JP" sz="3200" dirty="0"/>
          </a:p>
          <a:p>
            <a:r>
              <a:rPr lang="ja-JP" altLang="en-US" sz="3200" dirty="0"/>
              <a:t>　　</a:t>
            </a:r>
            <a:r>
              <a:rPr lang="ja-JP" altLang="en-US" sz="3200" dirty="0">
                <a:solidFill>
                  <a:srgbClr val="C00000"/>
                </a:solidFill>
              </a:rPr>
              <a:t>１個　　２個　　３個　　４個</a:t>
            </a:r>
            <a:endParaRPr lang="en-US" altLang="ja-JP" sz="3200" dirty="0">
              <a:solidFill>
                <a:srgbClr val="C00000"/>
              </a:solidFill>
            </a:endParaRPr>
          </a:p>
          <a:p>
            <a:pPr marL="514350" indent="-514350">
              <a:buFont typeface="+mj-lt"/>
              <a:buAutoNum type="arabicPeriod" startAt="2"/>
            </a:pPr>
            <a:r>
              <a:rPr lang="ja-JP" altLang="en-US" sz="3200" dirty="0"/>
              <a:t>精子はどこで作られるか？</a:t>
            </a:r>
            <a:endParaRPr lang="en-US" altLang="ja-JP" sz="3200" dirty="0"/>
          </a:p>
          <a:p>
            <a:r>
              <a:rPr kumimoji="1" lang="ja-JP" altLang="en-US" sz="3200" dirty="0"/>
              <a:t>　　</a:t>
            </a:r>
            <a:r>
              <a:rPr kumimoji="1" lang="ja-JP" altLang="en-US" sz="3200" dirty="0">
                <a:solidFill>
                  <a:srgbClr val="C00000"/>
                </a:solidFill>
              </a:rPr>
              <a:t>精嚢　　前立腺　　精巣　　精巣上体</a:t>
            </a:r>
            <a:endParaRPr kumimoji="1" lang="en-US" altLang="ja-JP" sz="3200" dirty="0">
              <a:solidFill>
                <a:srgbClr val="C00000"/>
              </a:solidFill>
            </a:endParaRPr>
          </a:p>
          <a:p>
            <a:pPr marL="514350" indent="-514350">
              <a:buFont typeface="+mj-lt"/>
              <a:buAutoNum type="arabicPeriod" startAt="3"/>
            </a:pPr>
            <a:r>
              <a:rPr lang="ja-JP" altLang="en-US" sz="3200" dirty="0"/>
              <a:t>精子はどこに貯蔵されるか？</a:t>
            </a:r>
            <a:endParaRPr lang="en-US" altLang="ja-JP" sz="3200" dirty="0"/>
          </a:p>
          <a:p>
            <a:r>
              <a:rPr kumimoji="1" lang="ja-JP" altLang="en-US" sz="3200" dirty="0">
                <a:solidFill>
                  <a:srgbClr val="C00000"/>
                </a:solidFill>
              </a:rPr>
              <a:t>　</a:t>
            </a:r>
            <a:r>
              <a:rPr lang="ja-JP" altLang="en-US" sz="3200" dirty="0">
                <a:solidFill>
                  <a:srgbClr val="C00000"/>
                </a:solidFill>
              </a:rPr>
              <a:t>　精嚢　　前立腺　　精巣　　精巣上体</a:t>
            </a:r>
            <a:endParaRPr kumimoji="1" lang="ja-JP" altLang="en-US" sz="3200" dirty="0"/>
          </a:p>
        </p:txBody>
      </p:sp>
      <p:sp>
        <p:nvSpPr>
          <p:cNvPr id="5" name="角丸四角形 4"/>
          <p:cNvSpPr/>
          <p:nvPr/>
        </p:nvSpPr>
        <p:spPr>
          <a:xfrm>
            <a:off x="4811675" y="2602770"/>
            <a:ext cx="989050"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260775" y="3793395"/>
            <a:ext cx="989050"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1 つの角を丸めた四角形 6"/>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B</a:t>
            </a:r>
          </a:p>
        </p:txBody>
      </p:sp>
      <p:sp>
        <p:nvSpPr>
          <p:cNvPr id="8" name="角丸四角形 7"/>
          <p:cNvSpPr/>
          <p:nvPr/>
        </p:nvSpPr>
        <p:spPr>
          <a:xfrm>
            <a:off x="5665031" y="4958166"/>
            <a:ext cx="1748139" cy="4833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925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anim calcmode="lin" valueType="num">
                                      <p:cBhvr>
                                        <p:cTn id="22" dur="2000" fill="hold"/>
                                        <p:tgtEl>
                                          <p:spTgt spid="8"/>
                                        </p:tgtEl>
                                        <p:attrNameLst>
                                          <p:attrName>ppt_w</p:attrName>
                                        </p:attrNameLst>
                                      </p:cBhvr>
                                      <p:tavLst>
                                        <p:tav tm="0" fmla="#ppt_w*sin(2.5*pi*$)">
                                          <p:val>
                                            <p:fltVal val="0"/>
                                          </p:val>
                                        </p:tav>
                                        <p:tav tm="100000">
                                          <p:val>
                                            <p:fltVal val="1"/>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受精から着床まで</a:t>
            </a:r>
            <a:r>
              <a:rPr kumimoji="1" lang="ja-JP" altLang="en-US" sz="2800" dirty="0"/>
              <a:t>　教科書</a:t>
            </a:r>
            <a:r>
              <a:rPr kumimoji="1" lang="en-US" altLang="ja-JP" sz="2800" dirty="0"/>
              <a:t>p.104</a:t>
            </a:r>
            <a:r>
              <a:rPr kumimoji="1" lang="ja-JP" altLang="en-US" sz="2800" dirty="0" err="1"/>
              <a:t>、</a:t>
            </a:r>
            <a:r>
              <a:rPr kumimoji="1" lang="ja-JP" altLang="en-US" sz="2800" dirty="0"/>
              <a:t>プリント</a:t>
            </a:r>
            <a:r>
              <a:rPr kumimoji="1" lang="en-US" altLang="ja-JP" sz="2800" dirty="0"/>
              <a:t>p.3</a:t>
            </a:r>
            <a:endParaRPr kumimoji="1" lang="ja-JP" altLang="en-US" dirty="0"/>
          </a:p>
        </p:txBody>
      </p:sp>
      <p:pic>
        <p:nvPicPr>
          <p:cNvPr id="1331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4673" y="1597368"/>
            <a:ext cx="7973052" cy="434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971800" y="1718070"/>
            <a:ext cx="1298753" cy="338554"/>
          </a:xfrm>
          <a:prstGeom prst="rect">
            <a:avLst/>
          </a:prstGeom>
          <a:noFill/>
        </p:spPr>
        <p:txBody>
          <a:bodyPr wrap="none" rtlCol="0">
            <a:spAutoFit/>
          </a:bodyPr>
          <a:lstStyle/>
          <a:p>
            <a:r>
              <a:rPr kumimoji="1" lang="en-US" altLang="ja-JP" sz="1600" dirty="0"/>
              <a:t>2</a:t>
            </a:r>
            <a:r>
              <a:rPr kumimoji="1" lang="ja-JP" altLang="en-US" sz="1600" dirty="0"/>
              <a:t>→</a:t>
            </a:r>
            <a:r>
              <a:rPr kumimoji="1" lang="en-US" altLang="ja-JP" sz="1600" dirty="0"/>
              <a:t>16</a:t>
            </a:r>
            <a:r>
              <a:rPr kumimoji="1" lang="ja-JP" altLang="en-US" sz="1600" dirty="0"/>
              <a:t>細胞期</a:t>
            </a:r>
          </a:p>
        </p:txBody>
      </p:sp>
      <p:sp>
        <p:nvSpPr>
          <p:cNvPr id="4" name="角丸四角形 3"/>
          <p:cNvSpPr/>
          <p:nvPr/>
        </p:nvSpPr>
        <p:spPr>
          <a:xfrm>
            <a:off x="3985899" y="3865144"/>
            <a:ext cx="1085850" cy="4286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565058" y="3281704"/>
            <a:ext cx="400050" cy="28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7448" y="3578338"/>
            <a:ext cx="907621" cy="338554"/>
          </a:xfrm>
          <a:prstGeom prst="rect">
            <a:avLst/>
          </a:prstGeom>
          <a:noFill/>
        </p:spPr>
        <p:txBody>
          <a:bodyPr wrap="none" rtlCol="0">
            <a:spAutoFit/>
          </a:bodyPr>
          <a:lstStyle/>
          <a:p>
            <a:r>
              <a:rPr kumimoji="1" lang="en-US" altLang="ja-JP" sz="1600" dirty="0"/>
              <a:t>7</a:t>
            </a:r>
            <a:r>
              <a:rPr kumimoji="1" lang="ja-JP" altLang="en-US" sz="1600" dirty="0"/>
              <a:t>～</a:t>
            </a:r>
            <a:r>
              <a:rPr kumimoji="1" lang="en-US" altLang="ja-JP" sz="1600" dirty="0"/>
              <a:t>11</a:t>
            </a:r>
            <a:r>
              <a:rPr kumimoji="1" lang="ja-JP" altLang="en-US" sz="1600" dirty="0"/>
              <a:t>日</a:t>
            </a:r>
          </a:p>
        </p:txBody>
      </p:sp>
      <p:sp>
        <p:nvSpPr>
          <p:cNvPr id="8" name="テキスト ボックス 7"/>
          <p:cNvSpPr txBox="1"/>
          <p:nvPr/>
        </p:nvSpPr>
        <p:spPr>
          <a:xfrm>
            <a:off x="558754" y="2433165"/>
            <a:ext cx="494046" cy="338554"/>
          </a:xfrm>
          <a:prstGeom prst="rect">
            <a:avLst/>
          </a:prstGeom>
          <a:noFill/>
        </p:spPr>
        <p:txBody>
          <a:bodyPr wrap="none" rtlCol="0">
            <a:spAutoFit/>
          </a:bodyPr>
          <a:lstStyle/>
          <a:p>
            <a:r>
              <a:rPr kumimoji="1" lang="en-US" altLang="ja-JP" sz="1600" dirty="0"/>
              <a:t>7</a:t>
            </a:r>
            <a:r>
              <a:rPr kumimoji="1" lang="ja-JP" altLang="en-US" sz="1600" dirty="0"/>
              <a:t>日</a:t>
            </a:r>
          </a:p>
        </p:txBody>
      </p:sp>
      <p:sp>
        <p:nvSpPr>
          <p:cNvPr id="7" name="テキスト ボックス 6"/>
          <p:cNvSpPr txBox="1"/>
          <p:nvPr/>
        </p:nvSpPr>
        <p:spPr>
          <a:xfrm>
            <a:off x="6804148" y="4563945"/>
            <a:ext cx="800219" cy="338554"/>
          </a:xfrm>
          <a:prstGeom prst="rect">
            <a:avLst/>
          </a:prstGeom>
          <a:noFill/>
        </p:spPr>
        <p:txBody>
          <a:bodyPr wrap="none" rtlCol="0">
            <a:spAutoFit/>
          </a:bodyPr>
          <a:lstStyle/>
          <a:p>
            <a:r>
              <a:rPr kumimoji="1" lang="ja-JP" altLang="en-US" sz="1600" dirty="0"/>
              <a:t>胚盤胞</a:t>
            </a:r>
          </a:p>
        </p:txBody>
      </p:sp>
      <p:sp>
        <p:nvSpPr>
          <p:cNvPr id="9" name="テキスト ボックス 8"/>
          <p:cNvSpPr txBox="1"/>
          <p:nvPr/>
        </p:nvSpPr>
        <p:spPr>
          <a:xfrm>
            <a:off x="1784386" y="5945866"/>
            <a:ext cx="6417141" cy="923330"/>
          </a:xfrm>
          <a:prstGeom prst="rect">
            <a:avLst/>
          </a:prstGeom>
          <a:noFill/>
        </p:spPr>
        <p:txBody>
          <a:bodyPr wrap="none" rtlCol="0">
            <a:spAutoFit/>
          </a:bodyPr>
          <a:lstStyle/>
          <a:p>
            <a:r>
              <a:rPr kumimoji="1" lang="ja-JP" altLang="en-US" dirty="0"/>
              <a:t>着床：胚が子宮内膜の一定部位に付着すること（妊娠スタート）→</a:t>
            </a:r>
            <a:endParaRPr kumimoji="1" lang="en-US" altLang="ja-JP" dirty="0"/>
          </a:p>
          <a:p>
            <a:r>
              <a:rPr lang="ja-JP" altLang="en-US" dirty="0"/>
              <a:t>　</a:t>
            </a:r>
            <a:r>
              <a:rPr lang="en-US" altLang="ja-JP" dirty="0" err="1"/>
              <a:t>hCG</a:t>
            </a:r>
            <a:r>
              <a:rPr lang="ja-JP" altLang="en-US" dirty="0"/>
              <a:t>（ヒト絨毛性ゴナドトロピン）分泌</a:t>
            </a:r>
            <a:endParaRPr kumimoji="1" lang="en-US" altLang="ja-JP" dirty="0"/>
          </a:p>
          <a:p>
            <a:r>
              <a:rPr lang="ja-JP" altLang="en-US" dirty="0"/>
              <a:t>子宮外妊娠：卵管などに着床すること</a:t>
            </a:r>
            <a:endParaRPr kumimoji="1" lang="ja-JP" altLang="en-US" dirty="0"/>
          </a:p>
        </p:txBody>
      </p:sp>
      <p:cxnSp>
        <p:nvCxnSpPr>
          <p:cNvPr id="11" name="直線矢印コネクタ 10"/>
          <p:cNvCxnSpPr/>
          <p:nvPr/>
        </p:nvCxnSpPr>
        <p:spPr>
          <a:xfrm flipV="1">
            <a:off x="7320675" y="1718070"/>
            <a:ext cx="0" cy="10536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684229" y="1282886"/>
            <a:ext cx="2189574" cy="369332"/>
          </a:xfrm>
          <a:prstGeom prst="rect">
            <a:avLst/>
          </a:prstGeom>
          <a:noFill/>
        </p:spPr>
        <p:txBody>
          <a:bodyPr wrap="none" rtlCol="0">
            <a:spAutoFit/>
          </a:bodyPr>
          <a:lstStyle/>
          <a:p>
            <a:r>
              <a:rPr kumimoji="1" lang="en-US" altLang="ja-JP" dirty="0" err="1"/>
              <a:t>hCG</a:t>
            </a:r>
            <a:r>
              <a:rPr kumimoji="1" lang="ja-JP" altLang="en-US" dirty="0"/>
              <a:t>分泌（妊娠診断）</a:t>
            </a:r>
          </a:p>
        </p:txBody>
      </p:sp>
      <p:sp>
        <p:nvSpPr>
          <p:cNvPr id="13" name="角丸四角形 12"/>
          <p:cNvSpPr/>
          <p:nvPr/>
        </p:nvSpPr>
        <p:spPr>
          <a:xfrm>
            <a:off x="543282" y="2726514"/>
            <a:ext cx="400050" cy="28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353768A-8E14-F047-90A9-F266BC89027D}"/>
              </a:ext>
            </a:extLst>
          </p:cNvPr>
          <p:cNvSpPr txBox="1"/>
          <p:nvPr/>
        </p:nvSpPr>
        <p:spPr>
          <a:xfrm>
            <a:off x="164889" y="2985125"/>
            <a:ext cx="1005403" cy="338554"/>
          </a:xfrm>
          <a:prstGeom prst="rect">
            <a:avLst/>
          </a:prstGeom>
          <a:noFill/>
        </p:spPr>
        <p:txBody>
          <a:bodyPr wrap="none" rtlCol="0">
            <a:spAutoFit/>
          </a:bodyPr>
          <a:lstStyle/>
          <a:p>
            <a:r>
              <a:rPr kumimoji="1" lang="ja-JP" altLang="en-US" sz="1600">
                <a:solidFill>
                  <a:srgbClr val="FF0000"/>
                </a:solidFill>
              </a:rPr>
              <a:t>（胚盤胞）</a:t>
            </a:r>
          </a:p>
        </p:txBody>
      </p:sp>
      <p:sp>
        <p:nvSpPr>
          <p:cNvPr id="21" name="角丸四角形 20">
            <a:extLst>
              <a:ext uri="{FF2B5EF4-FFF2-40B4-BE49-F238E27FC236}">
                <a16:creationId xmlns:a16="http://schemas.microsoft.com/office/drawing/2014/main" id="{AD337BF5-5D5A-7A49-972A-9B5EA1D018DB}"/>
              </a:ext>
            </a:extLst>
          </p:cNvPr>
          <p:cNvSpPr/>
          <p:nvPr/>
        </p:nvSpPr>
        <p:spPr>
          <a:xfrm>
            <a:off x="2971917" y="1957012"/>
            <a:ext cx="1158294" cy="28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4095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受精に関する基本知識</a:t>
            </a:r>
            <a:endParaRPr kumimoji="1" lang="ja-JP" altLang="en-US" dirty="0"/>
          </a:p>
        </p:txBody>
      </p:sp>
      <p:sp>
        <p:nvSpPr>
          <p:cNvPr id="3" name="サブタイトル 2"/>
          <p:cNvSpPr>
            <a:spLocks noGrp="1"/>
          </p:cNvSpPr>
          <p:nvPr>
            <p:ph type="subTitle" idx="1"/>
          </p:nvPr>
        </p:nvSpPr>
        <p:spPr/>
        <p:txBody>
          <a:bodyPr>
            <a:normAutofit fontScale="92500" lnSpcReduction="20000"/>
          </a:bodyPr>
          <a:lstStyle/>
          <a:p>
            <a:r>
              <a:rPr lang="ja-JP" altLang="en-US" dirty="0"/>
              <a:t>１．人の身体で受精が行われるのはどこか？</a:t>
            </a:r>
            <a:endParaRPr lang="en-US" altLang="ja-JP" dirty="0"/>
          </a:p>
          <a:p>
            <a:r>
              <a:rPr lang="ja-JP" altLang="en-US" dirty="0"/>
              <a:t>　</a:t>
            </a:r>
            <a:r>
              <a:rPr lang="ja-JP" altLang="en-US" b="1" dirty="0">
                <a:solidFill>
                  <a:srgbClr val="C00000"/>
                </a:solidFill>
              </a:rPr>
              <a:t>［　　］</a:t>
            </a:r>
            <a:r>
              <a:rPr lang="ja-JP" altLang="en-US" dirty="0">
                <a:solidFill>
                  <a:srgbClr val="C00000"/>
                </a:solidFill>
              </a:rPr>
              <a:t>膣　　 </a:t>
            </a:r>
            <a:r>
              <a:rPr lang="ja-JP" altLang="en-US" b="1" dirty="0">
                <a:solidFill>
                  <a:srgbClr val="C00000"/>
                </a:solidFill>
              </a:rPr>
              <a:t>［　　］</a:t>
            </a:r>
            <a:r>
              <a:rPr lang="ja-JP" altLang="en-US" dirty="0">
                <a:solidFill>
                  <a:srgbClr val="C00000"/>
                </a:solidFill>
              </a:rPr>
              <a:t>卵巣　　 </a:t>
            </a:r>
            <a:r>
              <a:rPr lang="ja-JP" altLang="en-US" b="1" dirty="0">
                <a:solidFill>
                  <a:srgbClr val="C00000"/>
                </a:solidFill>
              </a:rPr>
              <a:t>［　　］</a:t>
            </a:r>
            <a:r>
              <a:rPr lang="ja-JP" altLang="en-US" dirty="0">
                <a:solidFill>
                  <a:srgbClr val="C00000"/>
                </a:solidFill>
              </a:rPr>
              <a:t>子宮</a:t>
            </a:r>
            <a:endParaRPr lang="en-US" altLang="ja-JP" dirty="0">
              <a:solidFill>
                <a:srgbClr val="C00000"/>
              </a:solidFill>
            </a:endParaRPr>
          </a:p>
          <a:p>
            <a:r>
              <a:rPr lang="ja-JP" altLang="en-US" b="1" dirty="0">
                <a:solidFill>
                  <a:srgbClr val="C00000"/>
                </a:solidFill>
              </a:rPr>
              <a:t>　［　　］ </a:t>
            </a:r>
            <a:r>
              <a:rPr lang="ja-JP" altLang="en-US" dirty="0">
                <a:solidFill>
                  <a:srgbClr val="C00000"/>
                </a:solidFill>
              </a:rPr>
              <a:t>卵管膨大部</a:t>
            </a:r>
            <a:endParaRPr lang="en-US" altLang="ja-JP" dirty="0">
              <a:solidFill>
                <a:srgbClr val="C00000"/>
              </a:solidFill>
            </a:endParaRPr>
          </a:p>
          <a:p>
            <a:r>
              <a:rPr lang="ja-JP" altLang="en-US" dirty="0"/>
              <a:t>２．受精卵が分裂で小さくなりながら数が増えることを何というか？</a:t>
            </a:r>
            <a:endParaRPr lang="en-US" altLang="ja-JP" dirty="0"/>
          </a:p>
          <a:p>
            <a:r>
              <a:rPr lang="ja-JP" altLang="en-US" dirty="0">
                <a:solidFill>
                  <a:srgbClr val="C00000"/>
                </a:solidFill>
              </a:rPr>
              <a:t>　</a:t>
            </a:r>
            <a:r>
              <a:rPr lang="ja-JP" altLang="en-US" b="1" dirty="0">
                <a:solidFill>
                  <a:srgbClr val="C00000"/>
                </a:solidFill>
              </a:rPr>
              <a:t>［　　］</a:t>
            </a:r>
            <a:r>
              <a:rPr lang="ja-JP" altLang="en-US" dirty="0">
                <a:solidFill>
                  <a:srgbClr val="C00000"/>
                </a:solidFill>
              </a:rPr>
              <a:t>分球　　</a:t>
            </a:r>
            <a:r>
              <a:rPr lang="ja-JP" altLang="en-US" b="1" dirty="0">
                <a:solidFill>
                  <a:srgbClr val="C00000"/>
                </a:solidFill>
              </a:rPr>
              <a:t> ［　　］</a:t>
            </a:r>
            <a:r>
              <a:rPr lang="ja-JP" altLang="en-US" dirty="0">
                <a:solidFill>
                  <a:srgbClr val="C00000"/>
                </a:solidFill>
              </a:rPr>
              <a:t>卵割　　</a:t>
            </a:r>
            <a:r>
              <a:rPr lang="ja-JP" altLang="en-US" b="1" dirty="0">
                <a:solidFill>
                  <a:srgbClr val="C00000"/>
                </a:solidFill>
              </a:rPr>
              <a:t> ［　　］</a:t>
            </a:r>
            <a:r>
              <a:rPr lang="ja-JP" altLang="en-US" dirty="0">
                <a:solidFill>
                  <a:srgbClr val="C00000"/>
                </a:solidFill>
              </a:rPr>
              <a:t>増球</a:t>
            </a:r>
            <a:endParaRPr lang="en-US" altLang="ja-JP" dirty="0">
              <a:solidFill>
                <a:srgbClr val="C00000"/>
              </a:solidFill>
            </a:endParaRPr>
          </a:p>
          <a:p>
            <a:r>
              <a:rPr lang="ja-JP" altLang="en-US" dirty="0">
                <a:solidFill>
                  <a:srgbClr val="C00000"/>
                </a:solidFill>
              </a:rPr>
              <a:t>　</a:t>
            </a:r>
            <a:r>
              <a:rPr lang="ja-JP" altLang="en-US" b="1" dirty="0">
                <a:solidFill>
                  <a:srgbClr val="C00000"/>
                </a:solidFill>
              </a:rPr>
              <a:t>［　　］</a:t>
            </a:r>
            <a:r>
              <a:rPr lang="ja-JP" altLang="en-US" dirty="0">
                <a:solidFill>
                  <a:srgbClr val="C00000"/>
                </a:solidFill>
              </a:rPr>
              <a:t>多排卵</a:t>
            </a:r>
            <a:endParaRPr lang="en-US" altLang="ja-JP" dirty="0">
              <a:solidFill>
                <a:srgbClr val="C00000"/>
              </a:solidFill>
            </a:endParaRPr>
          </a:p>
          <a:p>
            <a:r>
              <a:rPr lang="ja-JP" altLang="en-US" dirty="0"/>
              <a:t>３．外胚葉・中胚葉・内胚葉が形成されるのはどの時期か？</a:t>
            </a:r>
            <a:endParaRPr lang="en-US" altLang="ja-JP" dirty="0"/>
          </a:p>
          <a:p>
            <a:r>
              <a:rPr lang="ja-JP" altLang="en-US" b="1" dirty="0">
                <a:solidFill>
                  <a:srgbClr val="C00000"/>
                </a:solidFill>
              </a:rPr>
              <a:t>　［　　］</a:t>
            </a:r>
            <a:r>
              <a:rPr lang="ja-JP" altLang="en-US" dirty="0">
                <a:solidFill>
                  <a:srgbClr val="C00000"/>
                </a:solidFill>
              </a:rPr>
              <a:t>桑実胚のとき　　</a:t>
            </a:r>
            <a:endParaRPr lang="en-US" altLang="ja-JP" dirty="0">
              <a:solidFill>
                <a:srgbClr val="C00000"/>
              </a:solidFill>
            </a:endParaRPr>
          </a:p>
          <a:p>
            <a:r>
              <a:rPr lang="ja-JP" altLang="en-US" dirty="0">
                <a:solidFill>
                  <a:srgbClr val="C00000"/>
                </a:solidFill>
              </a:rPr>
              <a:t>　</a:t>
            </a:r>
            <a:r>
              <a:rPr lang="ja-JP" altLang="en-US" b="1" dirty="0">
                <a:solidFill>
                  <a:srgbClr val="C00000"/>
                </a:solidFill>
              </a:rPr>
              <a:t>［　　］</a:t>
            </a:r>
            <a:r>
              <a:rPr lang="ja-JP" altLang="en-US" dirty="0">
                <a:solidFill>
                  <a:srgbClr val="C00000"/>
                </a:solidFill>
              </a:rPr>
              <a:t>胚盤が形成されたあと</a:t>
            </a:r>
            <a:endParaRPr lang="en-US" altLang="ja-JP" dirty="0">
              <a:solidFill>
                <a:srgbClr val="C00000"/>
              </a:solidFill>
            </a:endParaRPr>
          </a:p>
        </p:txBody>
      </p:sp>
      <p:sp>
        <p:nvSpPr>
          <p:cNvPr id="5" name="1 つの角を丸めた四角形 4"/>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C</a:t>
            </a:r>
          </a:p>
        </p:txBody>
      </p:sp>
      <p:sp>
        <p:nvSpPr>
          <p:cNvPr id="6" name="円/楕円 5"/>
          <p:cNvSpPr/>
          <p:nvPr/>
        </p:nvSpPr>
        <p:spPr>
          <a:xfrm>
            <a:off x="1065087" y="2364092"/>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988070" y="3478575"/>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1015392" y="5348909"/>
            <a:ext cx="360000" cy="3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61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11973"/>
            <a:ext cx="4823864" cy="3179101"/>
          </a:xfrm>
          <a:prstGeom prst="rect">
            <a:avLst/>
          </a:prstGeom>
        </p:spPr>
      </p:pic>
      <p:sp>
        <p:nvSpPr>
          <p:cNvPr id="2" name="タイトル 1"/>
          <p:cNvSpPr>
            <a:spLocks noGrp="1"/>
          </p:cNvSpPr>
          <p:nvPr>
            <p:ph type="title"/>
          </p:nvPr>
        </p:nvSpPr>
        <p:spPr>
          <a:xfrm>
            <a:off x="457200" y="274638"/>
            <a:ext cx="8229600" cy="922114"/>
          </a:xfrm>
        </p:spPr>
        <p:txBody>
          <a:bodyPr>
            <a:normAutofit/>
          </a:bodyPr>
          <a:lstStyle/>
          <a:p>
            <a:r>
              <a:rPr kumimoji="1" lang="ja-JP" altLang="en-US" sz="2800" dirty="0"/>
              <a:t>体の２</a:t>
            </a:r>
            <a:r>
              <a:rPr kumimoji="1" lang="en-US" altLang="ja-JP" sz="2800" dirty="0"/>
              <a:t>/</a:t>
            </a:r>
            <a:r>
              <a:rPr kumimoji="1" lang="ja-JP" altLang="en-US" sz="2800" dirty="0"/>
              <a:t>３は水　もっとも多い有機物はタンパク質</a:t>
            </a:r>
          </a:p>
        </p:txBody>
      </p:sp>
      <p:sp>
        <p:nvSpPr>
          <p:cNvPr id="8" name="右中かっこ 7"/>
          <p:cNvSpPr/>
          <p:nvPr/>
        </p:nvSpPr>
        <p:spPr>
          <a:xfrm rot="5400000">
            <a:off x="6932389" y="4610079"/>
            <a:ext cx="520700" cy="3124200"/>
          </a:xfrm>
          <a:prstGeom prst="rightBrace">
            <a:avLst>
              <a:gd name="adj1" fmla="val 25406"/>
              <a:gd name="adj2" fmla="val 491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6102930" y="6463598"/>
            <a:ext cx="2265364" cy="369332"/>
          </a:xfrm>
          <a:prstGeom prst="rect">
            <a:avLst/>
          </a:prstGeom>
          <a:noFill/>
        </p:spPr>
        <p:txBody>
          <a:bodyPr wrap="none" rtlCol="0">
            <a:spAutoFit/>
          </a:bodyPr>
          <a:lstStyle/>
          <a:p>
            <a:r>
              <a:rPr kumimoji="1" lang="ja-JP" altLang="en-US" dirty="0"/>
              <a:t>水分（体重の約</a:t>
            </a:r>
            <a:r>
              <a:rPr kumimoji="1" lang="en-US" altLang="ja-JP" dirty="0"/>
              <a:t>60</a:t>
            </a:r>
            <a:r>
              <a:rPr kumimoji="1" lang="ja-JP" altLang="en-US" dirty="0"/>
              <a:t>％）</a:t>
            </a:r>
          </a:p>
        </p:txBody>
      </p:sp>
      <p:sp>
        <p:nvSpPr>
          <p:cNvPr id="10" name="右中かっこ 9"/>
          <p:cNvSpPr/>
          <p:nvPr/>
        </p:nvSpPr>
        <p:spPr>
          <a:xfrm rot="5400000">
            <a:off x="6675215" y="4444298"/>
            <a:ext cx="292100" cy="2381250"/>
          </a:xfrm>
          <a:prstGeom prst="rightBrace">
            <a:avLst>
              <a:gd name="adj1" fmla="val 30284"/>
              <a:gd name="adj2" fmla="val 4824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6498100" y="5780973"/>
            <a:ext cx="646331" cy="369332"/>
          </a:xfrm>
          <a:prstGeom prst="rect">
            <a:avLst/>
          </a:prstGeom>
          <a:noFill/>
        </p:spPr>
        <p:txBody>
          <a:bodyPr wrap="none" rtlCol="0">
            <a:spAutoFit/>
          </a:bodyPr>
          <a:lstStyle/>
          <a:p>
            <a:r>
              <a:rPr lang="ja-JP" altLang="en-US" dirty="0"/>
              <a:t>体液</a:t>
            </a:r>
            <a:endParaRPr kumimoji="1" lang="ja-JP" altLang="en-US" dirty="0"/>
          </a:p>
        </p:txBody>
      </p:sp>
      <p:grpSp>
        <p:nvGrpSpPr>
          <p:cNvPr id="3" name="グループ化 2"/>
          <p:cNvGrpSpPr/>
          <p:nvPr/>
        </p:nvGrpSpPr>
        <p:grpSpPr>
          <a:xfrm>
            <a:off x="4436375" y="3111606"/>
            <a:ext cx="4789714" cy="2525486"/>
            <a:chOff x="3501560" y="2444856"/>
            <a:chExt cx="4789714" cy="2525486"/>
          </a:xfrm>
        </p:grpSpPr>
        <p:graphicFrame>
          <p:nvGraphicFramePr>
            <p:cNvPr id="4" name="グラフ 3"/>
            <p:cNvGraphicFramePr/>
            <p:nvPr>
              <p:extLst>
                <p:ext uri="{D42A27DB-BD31-4B8C-83A1-F6EECF244321}">
                  <p14:modId xmlns:p14="http://schemas.microsoft.com/office/powerpoint/2010/main" val="3526337427"/>
                </p:ext>
              </p:extLst>
            </p:nvPr>
          </p:nvGraphicFramePr>
          <p:xfrm>
            <a:off x="3501560" y="2444856"/>
            <a:ext cx="4789714" cy="2525486"/>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6422559" y="3206856"/>
              <a:ext cx="1107996" cy="369332"/>
            </a:xfrm>
            <a:prstGeom prst="rect">
              <a:avLst/>
            </a:prstGeom>
            <a:noFill/>
          </p:spPr>
          <p:txBody>
            <a:bodyPr wrap="none" rtlCol="0">
              <a:spAutoFit/>
            </a:bodyPr>
            <a:lstStyle/>
            <a:p>
              <a:r>
                <a:rPr lang="ja-JP" altLang="en-US" dirty="0">
                  <a:solidFill>
                    <a:schemeClr val="bg1"/>
                  </a:solidFill>
                </a:rPr>
                <a:t>細胞内液</a:t>
              </a:r>
              <a:endParaRPr kumimoji="1" lang="ja-JP" altLang="en-US" dirty="0">
                <a:solidFill>
                  <a:schemeClr val="bg1"/>
                </a:solidFill>
              </a:endParaRPr>
            </a:p>
          </p:txBody>
        </p:sp>
        <p:sp>
          <p:nvSpPr>
            <p:cNvPr id="6" name="テキスト ボックス 5"/>
            <p:cNvSpPr txBox="1"/>
            <p:nvPr/>
          </p:nvSpPr>
          <p:spPr>
            <a:xfrm>
              <a:off x="5712708" y="3841399"/>
              <a:ext cx="877163" cy="369332"/>
            </a:xfrm>
            <a:prstGeom prst="rect">
              <a:avLst/>
            </a:prstGeom>
            <a:noFill/>
          </p:spPr>
          <p:txBody>
            <a:bodyPr wrap="none" rtlCol="0">
              <a:spAutoFit/>
            </a:bodyPr>
            <a:lstStyle/>
            <a:p>
              <a:r>
                <a:rPr lang="ja-JP" altLang="en-US" dirty="0">
                  <a:solidFill>
                    <a:schemeClr val="bg1"/>
                  </a:solidFill>
                </a:rPr>
                <a:t>間質液</a:t>
              </a:r>
              <a:endParaRPr kumimoji="1" lang="ja-JP" altLang="en-US" dirty="0">
                <a:solidFill>
                  <a:schemeClr val="bg1"/>
                </a:solidFill>
              </a:endParaRPr>
            </a:p>
          </p:txBody>
        </p:sp>
        <p:sp>
          <p:nvSpPr>
            <p:cNvPr id="7" name="テキスト ボックス 6"/>
            <p:cNvSpPr txBox="1"/>
            <p:nvPr/>
          </p:nvSpPr>
          <p:spPr>
            <a:xfrm>
              <a:off x="4811474" y="3927124"/>
              <a:ext cx="646331" cy="369332"/>
            </a:xfrm>
            <a:prstGeom prst="rect">
              <a:avLst/>
            </a:prstGeom>
            <a:noFill/>
          </p:spPr>
          <p:txBody>
            <a:bodyPr wrap="none" rtlCol="0">
              <a:spAutoFit/>
            </a:bodyPr>
            <a:lstStyle/>
            <a:p>
              <a:r>
                <a:rPr kumimoji="1" lang="ja-JP" altLang="en-US" dirty="0">
                  <a:solidFill>
                    <a:schemeClr val="bg1"/>
                  </a:solidFill>
                </a:rPr>
                <a:t>血漿</a:t>
              </a:r>
            </a:p>
          </p:txBody>
        </p:sp>
        <p:sp>
          <p:nvSpPr>
            <p:cNvPr id="12" name="テキスト ボックス 11"/>
            <p:cNvSpPr txBox="1"/>
            <p:nvPr/>
          </p:nvSpPr>
          <p:spPr>
            <a:xfrm>
              <a:off x="4366974" y="3206856"/>
              <a:ext cx="859531" cy="369332"/>
            </a:xfrm>
            <a:prstGeom prst="rect">
              <a:avLst/>
            </a:prstGeom>
            <a:noFill/>
          </p:spPr>
          <p:txBody>
            <a:bodyPr wrap="none" rtlCol="0">
              <a:spAutoFit/>
            </a:bodyPr>
            <a:lstStyle/>
            <a:p>
              <a:r>
                <a:rPr kumimoji="1" lang="ja-JP" altLang="en-US" dirty="0"/>
                <a:t>その他</a:t>
              </a:r>
            </a:p>
          </p:txBody>
        </p:sp>
      </p:grpSp>
      <p:sp>
        <p:nvSpPr>
          <p:cNvPr id="14" name="テキスト ボックス 13"/>
          <p:cNvSpPr txBox="1"/>
          <p:nvPr/>
        </p:nvSpPr>
        <p:spPr>
          <a:xfrm>
            <a:off x="3681416" y="1349570"/>
            <a:ext cx="598241" cy="369332"/>
          </a:xfrm>
          <a:prstGeom prst="rect">
            <a:avLst/>
          </a:prstGeom>
          <a:noFill/>
        </p:spPr>
        <p:txBody>
          <a:bodyPr wrap="none" rtlCol="0">
            <a:spAutoFit/>
          </a:bodyPr>
          <a:lstStyle/>
          <a:p>
            <a:r>
              <a:rPr kumimoji="1" lang="en-US" altLang="ja-JP" dirty="0"/>
              <a:t>p.27</a:t>
            </a:r>
            <a:endParaRPr kumimoji="1" lang="ja-JP" altLang="en-US" dirty="0"/>
          </a:p>
        </p:txBody>
      </p:sp>
      <p:sp>
        <p:nvSpPr>
          <p:cNvPr id="13" name="テキスト ボックス 12"/>
          <p:cNvSpPr txBox="1"/>
          <p:nvPr/>
        </p:nvSpPr>
        <p:spPr>
          <a:xfrm>
            <a:off x="228391" y="4877481"/>
            <a:ext cx="4725974" cy="861774"/>
          </a:xfrm>
          <a:prstGeom prst="rect">
            <a:avLst/>
          </a:prstGeom>
          <a:noFill/>
        </p:spPr>
        <p:txBody>
          <a:bodyPr wrap="none" rtlCol="0">
            <a:spAutoFit/>
          </a:bodyPr>
          <a:lstStyle/>
          <a:p>
            <a:r>
              <a:rPr kumimoji="1" lang="ja-JP" altLang="en-US" dirty="0"/>
              <a:t>有機物とは・・</a:t>
            </a:r>
            <a:endParaRPr kumimoji="1" lang="en-US" altLang="ja-JP" dirty="0"/>
          </a:p>
          <a:p>
            <a:r>
              <a:rPr kumimoji="1" lang="ja-JP" altLang="en-US" sz="1600" dirty="0"/>
              <a:t>　炭素（</a:t>
            </a:r>
            <a:r>
              <a:rPr kumimoji="1" lang="en-US" altLang="ja-JP" sz="1600" dirty="0"/>
              <a:t>C</a:t>
            </a:r>
            <a:r>
              <a:rPr kumimoji="1" lang="ja-JP" altLang="en-US" sz="1600" dirty="0"/>
              <a:t>）を含む物質　タンパク質、脂質、糖質、核酸</a:t>
            </a:r>
            <a:endParaRPr kumimoji="1" lang="en-US" altLang="ja-JP" sz="1600" dirty="0"/>
          </a:p>
          <a:p>
            <a:r>
              <a:rPr kumimoji="1" lang="ja-JP" altLang="en-US" sz="1600" dirty="0"/>
              <a:t>　燃えると</a:t>
            </a:r>
            <a:r>
              <a:rPr kumimoji="1" lang="en-US" altLang="ja-JP" sz="1600" dirty="0"/>
              <a:t>CO</a:t>
            </a:r>
            <a:r>
              <a:rPr kumimoji="1" lang="en-US" altLang="ja-JP" sz="1200" dirty="0"/>
              <a:t>2</a:t>
            </a:r>
            <a:r>
              <a:rPr kumimoji="1" lang="ja-JP" altLang="en-US" sz="1600" dirty="0"/>
              <a:t>を発生</a:t>
            </a:r>
          </a:p>
        </p:txBody>
      </p:sp>
      <p:sp>
        <p:nvSpPr>
          <p:cNvPr id="16" name="テキスト ボックス 15"/>
          <p:cNvSpPr txBox="1"/>
          <p:nvPr/>
        </p:nvSpPr>
        <p:spPr>
          <a:xfrm>
            <a:off x="4031076" y="2107178"/>
            <a:ext cx="2361544" cy="646331"/>
          </a:xfrm>
          <a:prstGeom prst="rect">
            <a:avLst/>
          </a:prstGeom>
          <a:noFill/>
        </p:spPr>
        <p:txBody>
          <a:bodyPr wrap="none" rtlCol="0">
            <a:spAutoFit/>
          </a:bodyPr>
          <a:lstStyle/>
          <a:p>
            <a:r>
              <a:rPr kumimoji="1" lang="ja-JP" altLang="en-US" dirty="0"/>
              <a:t>三大栄養素＝</a:t>
            </a:r>
            <a:endParaRPr kumimoji="1" lang="en-US" altLang="ja-JP" dirty="0"/>
          </a:p>
          <a:p>
            <a:r>
              <a:rPr kumimoji="1" lang="ja-JP" altLang="en-US" dirty="0"/>
              <a:t>糖質</a:t>
            </a:r>
            <a:r>
              <a:rPr kumimoji="1" lang="en-US" altLang="ja-JP" dirty="0"/>
              <a:t>+</a:t>
            </a:r>
            <a:r>
              <a:rPr kumimoji="1" lang="ja-JP" altLang="en-US" dirty="0"/>
              <a:t>脂質</a:t>
            </a:r>
            <a:r>
              <a:rPr kumimoji="1" lang="en-US" altLang="ja-JP" dirty="0"/>
              <a:t>+</a:t>
            </a:r>
            <a:r>
              <a:rPr kumimoji="1" lang="ja-JP" altLang="en-US" dirty="0"/>
              <a:t>タンパク質</a:t>
            </a:r>
          </a:p>
        </p:txBody>
      </p:sp>
    </p:spTree>
    <p:extLst>
      <p:ext uri="{BB962C8B-B14F-4D97-AF65-F5344CB8AC3E}">
        <p14:creationId xmlns:p14="http://schemas.microsoft.com/office/powerpoint/2010/main" val="2957900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a:t>受精卵の着床に関する基本知識</a:t>
            </a:r>
          </a:p>
        </p:txBody>
      </p:sp>
      <p:sp>
        <p:nvSpPr>
          <p:cNvPr id="3" name="サブタイトル 2"/>
          <p:cNvSpPr>
            <a:spLocks noGrp="1"/>
          </p:cNvSpPr>
          <p:nvPr>
            <p:ph type="subTitle" idx="1"/>
          </p:nvPr>
        </p:nvSpPr>
        <p:spPr/>
        <p:txBody>
          <a:bodyPr>
            <a:normAutofit lnSpcReduction="10000"/>
          </a:bodyPr>
          <a:lstStyle/>
          <a:p>
            <a:r>
              <a:rPr lang="ja-JP" altLang="en-US" sz="3200" dirty="0"/>
              <a:t>１．受精卵が着床する場所はどこか？</a:t>
            </a:r>
            <a:endParaRPr lang="en-US" altLang="ja-JP" sz="3200" dirty="0"/>
          </a:p>
          <a:p>
            <a:r>
              <a:rPr lang="ja-JP" altLang="en-US" sz="3200" dirty="0"/>
              <a:t>　</a:t>
            </a:r>
            <a:r>
              <a:rPr lang="ja-JP" altLang="en-US" sz="3200" b="1" dirty="0">
                <a:solidFill>
                  <a:srgbClr val="C00000"/>
                </a:solidFill>
              </a:rPr>
              <a:t>［　　］</a:t>
            </a:r>
            <a:r>
              <a:rPr lang="ja-JP" altLang="en-US" sz="3200" dirty="0">
                <a:solidFill>
                  <a:srgbClr val="C00000"/>
                </a:solidFill>
              </a:rPr>
              <a:t>卵巣　　</a:t>
            </a:r>
            <a:r>
              <a:rPr lang="ja-JP" altLang="en-US" sz="3200" b="1" dirty="0">
                <a:solidFill>
                  <a:srgbClr val="C00000"/>
                </a:solidFill>
              </a:rPr>
              <a:t>［　　］</a:t>
            </a:r>
            <a:r>
              <a:rPr lang="ja-JP" altLang="en-US" sz="3200" dirty="0">
                <a:solidFill>
                  <a:srgbClr val="C00000"/>
                </a:solidFill>
              </a:rPr>
              <a:t>（輸）卵管　　</a:t>
            </a:r>
            <a:r>
              <a:rPr lang="ja-JP" altLang="en-US" sz="3200" b="1" dirty="0">
                <a:solidFill>
                  <a:srgbClr val="C00000"/>
                </a:solidFill>
              </a:rPr>
              <a:t>［　　］</a:t>
            </a:r>
            <a:r>
              <a:rPr lang="ja-JP" altLang="en-US" sz="3200" dirty="0">
                <a:solidFill>
                  <a:srgbClr val="C00000"/>
                </a:solidFill>
              </a:rPr>
              <a:t>子宮</a:t>
            </a:r>
            <a:endParaRPr lang="en-US" altLang="ja-JP" sz="3200" dirty="0">
              <a:solidFill>
                <a:srgbClr val="C00000"/>
              </a:solidFill>
            </a:endParaRPr>
          </a:p>
          <a:p>
            <a:r>
              <a:rPr lang="ja-JP" altLang="en-US" sz="3200" dirty="0"/>
              <a:t>２．受精卵が着床するのはどの時期か？</a:t>
            </a:r>
            <a:endParaRPr lang="en-US" altLang="ja-JP" sz="3200" dirty="0"/>
          </a:p>
          <a:p>
            <a:r>
              <a:rPr lang="ja-JP" altLang="en-US" sz="3200" dirty="0"/>
              <a:t>　</a:t>
            </a:r>
            <a:r>
              <a:rPr lang="ja-JP" altLang="en-US" sz="3200" b="1" dirty="0">
                <a:solidFill>
                  <a:srgbClr val="C00000"/>
                </a:solidFill>
              </a:rPr>
              <a:t> ［　　］ </a:t>
            </a:r>
            <a:r>
              <a:rPr lang="en-US" altLang="ja-JP" sz="3200" dirty="0">
                <a:solidFill>
                  <a:srgbClr val="C00000"/>
                </a:solidFill>
              </a:rPr>
              <a:t>2</a:t>
            </a:r>
            <a:r>
              <a:rPr lang="ja-JP" altLang="en-US" sz="3200" dirty="0">
                <a:solidFill>
                  <a:srgbClr val="C00000"/>
                </a:solidFill>
              </a:rPr>
              <a:t>細胞期　　</a:t>
            </a:r>
            <a:r>
              <a:rPr lang="ja-JP" altLang="en-US" sz="3200" b="1" dirty="0">
                <a:solidFill>
                  <a:srgbClr val="C00000"/>
                </a:solidFill>
              </a:rPr>
              <a:t> ［　　］</a:t>
            </a:r>
            <a:r>
              <a:rPr lang="en-US" altLang="ja-JP" sz="3200" dirty="0">
                <a:solidFill>
                  <a:srgbClr val="C00000"/>
                </a:solidFill>
              </a:rPr>
              <a:t>4</a:t>
            </a:r>
            <a:r>
              <a:rPr lang="ja-JP" altLang="en-US" sz="3200" dirty="0">
                <a:solidFill>
                  <a:srgbClr val="C00000"/>
                </a:solidFill>
              </a:rPr>
              <a:t>細胞期</a:t>
            </a:r>
            <a:endParaRPr lang="en-US" altLang="ja-JP" sz="3200" dirty="0">
              <a:solidFill>
                <a:srgbClr val="C00000"/>
              </a:solidFill>
            </a:endParaRPr>
          </a:p>
          <a:p>
            <a:r>
              <a:rPr lang="ja-JP" altLang="en-US" sz="3200" dirty="0">
                <a:solidFill>
                  <a:srgbClr val="C00000"/>
                </a:solidFill>
              </a:rPr>
              <a:t>　</a:t>
            </a:r>
            <a:r>
              <a:rPr lang="ja-JP" altLang="en-US" sz="3200" b="1" dirty="0">
                <a:solidFill>
                  <a:srgbClr val="C00000"/>
                </a:solidFill>
              </a:rPr>
              <a:t> ［　　］ </a:t>
            </a:r>
            <a:r>
              <a:rPr lang="en-US" altLang="ja-JP" sz="3200" dirty="0">
                <a:solidFill>
                  <a:srgbClr val="C00000"/>
                </a:solidFill>
              </a:rPr>
              <a:t>8</a:t>
            </a:r>
            <a:r>
              <a:rPr lang="ja-JP" altLang="en-US" sz="3200" dirty="0">
                <a:solidFill>
                  <a:srgbClr val="C00000"/>
                </a:solidFill>
              </a:rPr>
              <a:t>細胞期　　</a:t>
            </a:r>
            <a:r>
              <a:rPr lang="ja-JP" altLang="en-US" sz="3200" b="1" dirty="0">
                <a:solidFill>
                  <a:srgbClr val="C00000"/>
                </a:solidFill>
              </a:rPr>
              <a:t> ［　　］</a:t>
            </a:r>
            <a:r>
              <a:rPr lang="ja-JP" altLang="en-US" sz="3200" dirty="0">
                <a:solidFill>
                  <a:srgbClr val="C00000"/>
                </a:solidFill>
              </a:rPr>
              <a:t>胞胚期</a:t>
            </a:r>
            <a:endParaRPr lang="en-US" altLang="ja-JP" sz="3200" dirty="0">
              <a:solidFill>
                <a:srgbClr val="C00000"/>
              </a:solidFill>
            </a:endParaRPr>
          </a:p>
          <a:p>
            <a:pPr marL="533400" indent="-533400"/>
            <a:r>
              <a:rPr lang="ja-JP" altLang="en-US" sz="3200" dirty="0"/>
              <a:t>３．</a:t>
            </a:r>
            <a:r>
              <a:rPr lang="ja-JP" altLang="ja-JP" sz="3200" dirty="0"/>
              <a:t>ヒト</a:t>
            </a:r>
            <a:r>
              <a:rPr lang="ja-JP" altLang="en-US" sz="3200" dirty="0"/>
              <a:t>の</a:t>
            </a:r>
            <a:r>
              <a:rPr lang="ja-JP" altLang="ja-JP" sz="3200" dirty="0"/>
              <a:t>受精卵が着床するのは受精何日後か？</a:t>
            </a:r>
            <a:endParaRPr lang="en-US" altLang="ja-JP" sz="3200" dirty="0"/>
          </a:p>
          <a:p>
            <a:r>
              <a:rPr lang="ja-JP" altLang="en-US" sz="3200" dirty="0">
                <a:solidFill>
                  <a:srgbClr val="C00000"/>
                </a:solidFill>
              </a:rPr>
              <a:t>　</a:t>
            </a:r>
            <a:r>
              <a:rPr lang="ja-JP" altLang="en-US" sz="3200" b="1" dirty="0">
                <a:solidFill>
                  <a:srgbClr val="C00000"/>
                </a:solidFill>
              </a:rPr>
              <a:t>［　　］</a:t>
            </a:r>
            <a:r>
              <a:rPr lang="en-US" altLang="ja-JP" sz="3200" dirty="0">
                <a:solidFill>
                  <a:srgbClr val="C00000"/>
                </a:solidFill>
              </a:rPr>
              <a:t>1</a:t>
            </a:r>
            <a:r>
              <a:rPr lang="ja-JP" altLang="en-US" sz="3200" dirty="0">
                <a:solidFill>
                  <a:srgbClr val="C00000"/>
                </a:solidFill>
              </a:rPr>
              <a:t>～</a:t>
            </a:r>
            <a:r>
              <a:rPr lang="en-US" altLang="ja-JP" sz="3200" dirty="0">
                <a:solidFill>
                  <a:srgbClr val="C00000"/>
                </a:solidFill>
              </a:rPr>
              <a:t>2</a:t>
            </a:r>
            <a:r>
              <a:rPr lang="ja-JP" altLang="en-US" sz="3200" dirty="0">
                <a:solidFill>
                  <a:srgbClr val="C00000"/>
                </a:solidFill>
              </a:rPr>
              <a:t>日　</a:t>
            </a:r>
            <a:r>
              <a:rPr lang="ja-JP" altLang="en-US" sz="3200" b="1" dirty="0">
                <a:solidFill>
                  <a:srgbClr val="C00000"/>
                </a:solidFill>
              </a:rPr>
              <a:t>［　　］</a:t>
            </a:r>
            <a:r>
              <a:rPr lang="en-US" altLang="ja-JP" sz="3200" dirty="0">
                <a:solidFill>
                  <a:srgbClr val="C00000"/>
                </a:solidFill>
              </a:rPr>
              <a:t>6</a:t>
            </a:r>
            <a:r>
              <a:rPr lang="ja-JP" altLang="en-US" sz="3200" dirty="0">
                <a:solidFill>
                  <a:srgbClr val="C00000"/>
                </a:solidFill>
              </a:rPr>
              <a:t>～</a:t>
            </a:r>
            <a:r>
              <a:rPr lang="en-US" altLang="ja-JP" sz="3200" dirty="0">
                <a:solidFill>
                  <a:srgbClr val="C00000"/>
                </a:solidFill>
              </a:rPr>
              <a:t>7</a:t>
            </a:r>
            <a:r>
              <a:rPr lang="ja-JP" altLang="en-US" sz="3200" dirty="0">
                <a:solidFill>
                  <a:srgbClr val="C00000"/>
                </a:solidFill>
              </a:rPr>
              <a:t>日　</a:t>
            </a:r>
            <a:r>
              <a:rPr lang="ja-JP" altLang="en-US" sz="3200" b="1" dirty="0">
                <a:solidFill>
                  <a:srgbClr val="C00000"/>
                </a:solidFill>
              </a:rPr>
              <a:t>［　　］</a:t>
            </a:r>
            <a:r>
              <a:rPr lang="en-US" altLang="ja-JP" sz="3200" dirty="0">
                <a:solidFill>
                  <a:srgbClr val="C00000"/>
                </a:solidFill>
              </a:rPr>
              <a:t>13</a:t>
            </a:r>
            <a:r>
              <a:rPr lang="ja-JP" altLang="en-US" sz="3200" dirty="0">
                <a:solidFill>
                  <a:srgbClr val="C00000"/>
                </a:solidFill>
              </a:rPr>
              <a:t>～</a:t>
            </a:r>
            <a:r>
              <a:rPr lang="en-US" altLang="ja-JP" sz="3200" dirty="0">
                <a:solidFill>
                  <a:srgbClr val="C00000"/>
                </a:solidFill>
              </a:rPr>
              <a:t>14</a:t>
            </a:r>
            <a:r>
              <a:rPr lang="ja-JP" altLang="en-US" sz="3200" dirty="0">
                <a:solidFill>
                  <a:srgbClr val="C00000"/>
                </a:solidFill>
              </a:rPr>
              <a:t>日</a:t>
            </a:r>
          </a:p>
        </p:txBody>
      </p:sp>
      <p:sp>
        <p:nvSpPr>
          <p:cNvPr id="5" name="1 つの角を丸めた四角形 4"/>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D</a:t>
            </a:r>
          </a:p>
        </p:txBody>
      </p:sp>
      <p:sp>
        <p:nvSpPr>
          <p:cNvPr id="6" name="円/楕円 5"/>
          <p:cNvSpPr/>
          <p:nvPr/>
        </p:nvSpPr>
        <p:spPr>
          <a:xfrm>
            <a:off x="6651172" y="2177141"/>
            <a:ext cx="402771" cy="4027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370614" y="3751782"/>
            <a:ext cx="402771" cy="4027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649258" y="5286375"/>
            <a:ext cx="402771" cy="4027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75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アポトーシス</a:t>
            </a:r>
            <a:r>
              <a:rPr kumimoji="1" lang="en-US" altLang="ja-JP" dirty="0"/>
              <a:t>apoptosis</a:t>
            </a:r>
            <a:r>
              <a:rPr kumimoji="1" lang="ja-JP" altLang="en-US" dirty="0"/>
              <a:t>の例</a:t>
            </a:r>
            <a:r>
              <a:rPr kumimoji="1" lang="ja-JP" altLang="en-US" sz="3200" dirty="0"/>
              <a:t>　</a:t>
            </a:r>
            <a:r>
              <a:rPr kumimoji="1" lang="en-US" altLang="ja-JP" sz="2800" dirty="0"/>
              <a:t>p.109 </a:t>
            </a:r>
            <a:r>
              <a:rPr kumimoji="1" lang="ja-JP" altLang="en-US" sz="2800" dirty="0"/>
              <a:t>図</a:t>
            </a:r>
            <a:r>
              <a:rPr kumimoji="1" lang="en-US" altLang="ja-JP" sz="2800" dirty="0"/>
              <a:t>16</a:t>
            </a:r>
            <a:endParaRPr kumimoji="1" lang="ja-JP" altLang="en-US" dirty="0"/>
          </a:p>
        </p:txBody>
      </p:sp>
      <p:pic>
        <p:nvPicPr>
          <p:cNvPr id="174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29" t="-54700"/>
          <a:stretch/>
        </p:blipFill>
        <p:spPr bwMode="auto">
          <a:xfrm>
            <a:off x="1157288" y="2314575"/>
            <a:ext cx="68294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157288" y="4933949"/>
            <a:ext cx="7091362" cy="1200329"/>
          </a:xfrm>
          <a:prstGeom prst="rect">
            <a:avLst/>
          </a:prstGeom>
          <a:noFill/>
        </p:spPr>
        <p:txBody>
          <a:bodyPr wrap="square" rtlCol="0">
            <a:spAutoFit/>
          </a:bodyPr>
          <a:lstStyle/>
          <a:p>
            <a:r>
              <a:rPr kumimoji="1" lang="ja-JP" altLang="en-US" dirty="0"/>
              <a:t>他の例</a:t>
            </a:r>
            <a:endParaRPr kumimoji="1" lang="en-US" altLang="ja-JP" dirty="0"/>
          </a:p>
          <a:p>
            <a:r>
              <a:rPr lang="ja-JP" altLang="en-US" dirty="0"/>
              <a:t>　オタマジャクシの尾が切れる</a:t>
            </a:r>
            <a:endParaRPr lang="en-US" altLang="ja-JP" dirty="0"/>
          </a:p>
          <a:p>
            <a:r>
              <a:rPr kumimoji="1" lang="ja-JP" altLang="en-US" dirty="0"/>
              <a:t>　ウジ虫の</a:t>
            </a:r>
            <a:r>
              <a:rPr lang="ja-JP" altLang="en-US" dirty="0"/>
              <a:t>蠕動</a:t>
            </a:r>
            <a:r>
              <a:rPr kumimoji="1" lang="ja-JP" altLang="en-US" dirty="0"/>
              <a:t>運動を行う筋肉がなくなって、ハエになる</a:t>
            </a:r>
            <a:endParaRPr kumimoji="1" lang="en-US" altLang="ja-JP" dirty="0"/>
          </a:p>
          <a:p>
            <a:r>
              <a:rPr lang="ja-JP" altLang="en-US" dirty="0"/>
              <a:t>　枯れ葉が落葉する</a:t>
            </a:r>
            <a:endParaRPr kumimoji="1" lang="ja-JP" altLang="en-US" dirty="0"/>
          </a:p>
        </p:txBody>
      </p:sp>
    </p:spTree>
    <p:extLst>
      <p:ext uri="{BB962C8B-B14F-4D97-AF65-F5344CB8AC3E}">
        <p14:creationId xmlns:p14="http://schemas.microsoft.com/office/powerpoint/2010/main" val="3358208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２種類の細胞死</a:t>
            </a:r>
            <a:r>
              <a:rPr kumimoji="1" lang="ja-JP" altLang="en-US" sz="2800" dirty="0"/>
              <a:t> </a:t>
            </a:r>
            <a:r>
              <a:rPr lang="ja-JP" altLang="en-US" sz="2800" dirty="0"/>
              <a:t>教科書</a:t>
            </a:r>
            <a:r>
              <a:rPr lang="en-US" altLang="ja-JP" sz="2800" dirty="0"/>
              <a:t>p109</a:t>
            </a:r>
            <a:r>
              <a:rPr lang="ja-JP" altLang="en-US" sz="2800" dirty="0" err="1"/>
              <a:t>、</a:t>
            </a:r>
            <a:r>
              <a:rPr lang="ja-JP" altLang="en-US" sz="2800" dirty="0"/>
              <a:t>プリント</a:t>
            </a:r>
            <a:r>
              <a:rPr lang="en-US" altLang="ja-JP" sz="2800" dirty="0"/>
              <a:t>p.4</a:t>
            </a:r>
            <a:endParaRPr kumimoji="1" lang="ja-JP" altLang="en-US" dirty="0"/>
          </a:p>
        </p:txBody>
      </p:sp>
      <p:pic>
        <p:nvPicPr>
          <p:cNvPr id="1843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573" b="13628"/>
          <a:stretch/>
        </p:blipFill>
        <p:spPr bwMode="auto">
          <a:xfrm>
            <a:off x="430850" y="1713129"/>
            <a:ext cx="6189025" cy="452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087457" y="5540195"/>
            <a:ext cx="1178528" cy="338554"/>
          </a:xfrm>
          <a:prstGeom prst="rect">
            <a:avLst/>
          </a:prstGeom>
          <a:noFill/>
        </p:spPr>
        <p:txBody>
          <a:bodyPr wrap="none" rtlCol="0">
            <a:spAutoFit/>
          </a:bodyPr>
          <a:lstStyle/>
          <a:p>
            <a:r>
              <a:rPr kumimoji="1" lang="en-US" altLang="ja-JP" sz="1600" dirty="0"/>
              <a:t>DNA</a:t>
            </a:r>
            <a:r>
              <a:rPr kumimoji="1" lang="ja-JP" altLang="en-US" sz="1600" dirty="0"/>
              <a:t>断片化</a:t>
            </a:r>
          </a:p>
        </p:txBody>
      </p:sp>
      <p:sp>
        <p:nvSpPr>
          <p:cNvPr id="5" name="テキスト ボックス 4"/>
          <p:cNvSpPr txBox="1"/>
          <p:nvPr/>
        </p:nvSpPr>
        <p:spPr>
          <a:xfrm>
            <a:off x="5657850" y="1713129"/>
            <a:ext cx="1247775" cy="646331"/>
          </a:xfrm>
          <a:prstGeom prst="rect">
            <a:avLst/>
          </a:prstGeom>
          <a:noFill/>
        </p:spPr>
        <p:txBody>
          <a:bodyPr wrap="square" rtlCol="0">
            <a:spAutoFit/>
          </a:bodyPr>
          <a:lstStyle/>
          <a:p>
            <a:r>
              <a:rPr kumimoji="1" lang="ja-JP" altLang="en-US" dirty="0"/>
              <a:t>膨らんで破裂する</a:t>
            </a:r>
          </a:p>
        </p:txBody>
      </p:sp>
      <p:sp>
        <p:nvSpPr>
          <p:cNvPr id="6" name="テキスト ボックス 5"/>
          <p:cNvSpPr txBox="1"/>
          <p:nvPr/>
        </p:nvSpPr>
        <p:spPr>
          <a:xfrm>
            <a:off x="5853136" y="2477392"/>
            <a:ext cx="2976539" cy="1569660"/>
          </a:xfrm>
          <a:prstGeom prst="rect">
            <a:avLst/>
          </a:prstGeom>
          <a:noFill/>
          <a:ln>
            <a:solidFill>
              <a:schemeClr val="accent2">
                <a:lumMod val="60000"/>
                <a:lumOff val="40000"/>
              </a:schemeClr>
            </a:solidFill>
          </a:ln>
        </p:spPr>
        <p:txBody>
          <a:bodyPr wrap="square" rtlCol="0">
            <a:spAutoFit/>
          </a:bodyPr>
          <a:lstStyle/>
          <a:p>
            <a:pPr>
              <a:buClr>
                <a:srgbClr val="00B050"/>
              </a:buClr>
            </a:pPr>
            <a:r>
              <a:rPr lang="ja-JP" altLang="en-US" sz="1600" dirty="0"/>
              <a:t>ネクローシス（壊死）の例</a:t>
            </a:r>
            <a:endParaRPr lang="en-US" altLang="ja-JP" sz="1600" dirty="0"/>
          </a:p>
          <a:p>
            <a:pPr marL="266700" indent="-266700">
              <a:buClr>
                <a:srgbClr val="7030A0"/>
              </a:buClr>
              <a:buFont typeface="Wingdings" pitchFamily="2" charset="2"/>
              <a:buChar char="n"/>
            </a:pPr>
            <a:r>
              <a:rPr lang="ja-JP" altLang="en-US" sz="1600" dirty="0"/>
              <a:t>冠状動脈が閉塞して</a:t>
            </a:r>
            <a:endParaRPr lang="en-US" altLang="ja-JP" sz="1600" dirty="0"/>
          </a:p>
          <a:p>
            <a:pPr marL="266700" indent="-266700">
              <a:buClr>
                <a:srgbClr val="7030A0"/>
              </a:buClr>
            </a:pPr>
            <a:r>
              <a:rPr lang="ja-JP" altLang="en-US" sz="1600" dirty="0"/>
              <a:t>　　心筋細胞が死ぬ（心筋梗塞）</a:t>
            </a:r>
            <a:endParaRPr lang="en-US" altLang="ja-JP" sz="1600" dirty="0"/>
          </a:p>
          <a:p>
            <a:pPr marL="266700" indent="-266700">
              <a:buClr>
                <a:srgbClr val="7030A0"/>
              </a:buClr>
              <a:buFont typeface="Wingdings" pitchFamily="2" charset="2"/>
              <a:buChar char="n"/>
            </a:pPr>
            <a:r>
              <a:rPr lang="ja-JP" altLang="en-US" sz="1600" dirty="0"/>
              <a:t>脳血管閉塞で脳の神経細胞が死ぬ（脳軟化症）</a:t>
            </a:r>
            <a:endParaRPr lang="en-US" altLang="ja-JP" sz="1600" dirty="0"/>
          </a:p>
          <a:p>
            <a:pPr>
              <a:buClr>
                <a:srgbClr val="7030A0"/>
              </a:buClr>
            </a:pPr>
            <a:r>
              <a:rPr lang="ja-JP" altLang="en-US" sz="1600" dirty="0"/>
              <a:t>これらは</a:t>
            </a:r>
            <a:r>
              <a:rPr lang="ja-JP" altLang="en-US" sz="1600" b="1" dirty="0"/>
              <a:t>虚血</a:t>
            </a:r>
            <a:r>
              <a:rPr lang="ja-JP" altLang="en-US" sz="1600" dirty="0"/>
              <a:t>が原因</a:t>
            </a:r>
            <a:endParaRPr lang="en-US" altLang="ja-JP" sz="1600" dirty="0"/>
          </a:p>
        </p:txBody>
      </p:sp>
    </p:spTree>
    <p:extLst>
      <p:ext uri="{BB962C8B-B14F-4D97-AF65-F5344CB8AC3E}">
        <p14:creationId xmlns:p14="http://schemas.microsoft.com/office/powerpoint/2010/main" val="4009234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r="-261"/>
          <a:stretch/>
        </p:blipFill>
        <p:spPr>
          <a:xfrm>
            <a:off x="499694" y="1196752"/>
            <a:ext cx="3665717" cy="5594573"/>
          </a:xfrm>
          <a:prstGeom prst="rect">
            <a:avLst/>
          </a:prstGeom>
        </p:spPr>
      </p:pic>
      <p:sp>
        <p:nvSpPr>
          <p:cNvPr id="2" name="タイトル 1"/>
          <p:cNvSpPr>
            <a:spLocks noGrp="1"/>
          </p:cNvSpPr>
          <p:nvPr>
            <p:ph type="title"/>
          </p:nvPr>
        </p:nvSpPr>
        <p:spPr/>
        <p:txBody>
          <a:bodyPr>
            <a:normAutofit fontScale="90000"/>
          </a:bodyPr>
          <a:lstStyle/>
          <a:p>
            <a:r>
              <a:rPr kumimoji="1" lang="ja-JP" altLang="en-US" dirty="0"/>
              <a:t>アポトーシスが起こるまで </a:t>
            </a:r>
            <a:r>
              <a:rPr kumimoji="1" lang="ja-JP" altLang="en-US" sz="2800" dirty="0"/>
              <a:t>教科書</a:t>
            </a:r>
            <a:r>
              <a:rPr kumimoji="1" lang="en-US" altLang="ja-JP" sz="2800" dirty="0"/>
              <a:t>p.110</a:t>
            </a:r>
            <a:r>
              <a:rPr kumimoji="1" lang="ja-JP" altLang="en-US" sz="2800" dirty="0" err="1"/>
              <a:t>、</a:t>
            </a:r>
            <a:r>
              <a:rPr kumimoji="1" lang="ja-JP" altLang="en-US" sz="2800" dirty="0"/>
              <a:t>プリント</a:t>
            </a:r>
            <a:r>
              <a:rPr kumimoji="1" lang="en-US" altLang="ja-JP" sz="2800" dirty="0"/>
              <a:t>p.4</a:t>
            </a:r>
            <a:endParaRPr kumimoji="1" lang="ja-JP" altLang="en-US" dirty="0"/>
          </a:p>
        </p:txBody>
      </p:sp>
      <p:sp>
        <p:nvSpPr>
          <p:cNvPr id="3" name="テキスト ボックス 2"/>
          <p:cNvSpPr txBox="1"/>
          <p:nvPr/>
        </p:nvSpPr>
        <p:spPr>
          <a:xfrm>
            <a:off x="4626690" y="1732865"/>
            <a:ext cx="4469685" cy="1892826"/>
          </a:xfrm>
          <a:prstGeom prst="rect">
            <a:avLst/>
          </a:prstGeom>
          <a:solidFill>
            <a:schemeClr val="accent4">
              <a:lumMod val="20000"/>
              <a:lumOff val="80000"/>
            </a:schemeClr>
          </a:solidFill>
        </p:spPr>
        <p:txBody>
          <a:bodyPr wrap="none" rtlCol="0">
            <a:spAutoFit/>
          </a:bodyPr>
          <a:lstStyle/>
          <a:p>
            <a:r>
              <a:rPr kumimoji="1" lang="ja-JP" altLang="en-US" dirty="0"/>
              <a:t>アポトーシスを進める酵素</a:t>
            </a:r>
            <a:endParaRPr kumimoji="1" lang="en-US" altLang="ja-JP" dirty="0"/>
          </a:p>
          <a:p>
            <a:r>
              <a:rPr lang="ja-JP" altLang="en-US" dirty="0"/>
              <a:t>　カスパーゼ（タンパク質分解酵素の一つ）</a:t>
            </a:r>
            <a:endParaRPr lang="en-US" altLang="ja-JP" dirty="0"/>
          </a:p>
          <a:p>
            <a:endParaRPr kumimoji="1" lang="en-US" altLang="ja-JP" sz="900" dirty="0"/>
          </a:p>
          <a:p>
            <a:r>
              <a:rPr lang="ja-JP" altLang="en-US" dirty="0"/>
              <a:t>カスパーゼを活性化する要因</a:t>
            </a:r>
            <a:endParaRPr lang="en-US" altLang="ja-JP" dirty="0"/>
          </a:p>
          <a:p>
            <a:r>
              <a:rPr lang="ja-JP" altLang="en-US" dirty="0"/>
              <a:t>　</a:t>
            </a:r>
            <a:r>
              <a:rPr lang="ja-JP" altLang="ja-JP" dirty="0"/>
              <a:t>腫瘍壊死因子（</a:t>
            </a:r>
            <a:r>
              <a:rPr lang="en-US" altLang="ja-JP" dirty="0"/>
              <a:t>TNF, tumor necrosis factor</a:t>
            </a:r>
            <a:r>
              <a:rPr lang="ja-JP" altLang="ja-JP" dirty="0"/>
              <a:t>） </a:t>
            </a:r>
            <a:endParaRPr lang="en-US" altLang="ja-JP" dirty="0"/>
          </a:p>
          <a:p>
            <a:r>
              <a:rPr lang="ja-JP" altLang="en-US" dirty="0"/>
              <a:t>　</a:t>
            </a:r>
            <a:r>
              <a:rPr lang="ja-JP" altLang="ja-JP" dirty="0"/>
              <a:t>マクロファージ</a:t>
            </a:r>
            <a:r>
              <a:rPr lang="en-US" altLang="ja-JP" dirty="0"/>
              <a:t>Fas</a:t>
            </a:r>
            <a:r>
              <a:rPr lang="ja-JP" altLang="ja-JP" dirty="0"/>
              <a:t>リガンド</a:t>
            </a:r>
            <a:endParaRPr lang="en-US" altLang="ja-JP" dirty="0"/>
          </a:p>
          <a:p>
            <a:r>
              <a:rPr lang="ja-JP" altLang="en-US" dirty="0"/>
              <a:t>　</a:t>
            </a:r>
            <a:r>
              <a:rPr lang="en-US" altLang="ja-JP" dirty="0"/>
              <a:t>p53</a:t>
            </a:r>
            <a:r>
              <a:rPr lang="ja-JP" altLang="ja-JP" dirty="0"/>
              <a:t>タンパク質</a:t>
            </a:r>
            <a:endParaRPr kumimoji="1" lang="ja-JP" altLang="en-US" dirty="0"/>
          </a:p>
        </p:txBody>
      </p:sp>
      <p:sp>
        <p:nvSpPr>
          <p:cNvPr id="4" name="テキスト ボックス 3"/>
          <p:cNvSpPr txBox="1"/>
          <p:nvPr/>
        </p:nvSpPr>
        <p:spPr>
          <a:xfrm>
            <a:off x="3976320" y="5395913"/>
            <a:ext cx="4886014" cy="1021556"/>
          </a:xfrm>
          <a:prstGeom prst="wedgeRoundRectCallout">
            <a:avLst>
              <a:gd name="adj1" fmla="val -55638"/>
              <a:gd name="adj2" fmla="val -38199"/>
              <a:gd name="adj3" fmla="val 16667"/>
            </a:avLst>
          </a:prstGeom>
          <a:solidFill>
            <a:srgbClr val="FFFFD1"/>
          </a:solidFill>
          <a:ln>
            <a:solidFill>
              <a:schemeClr val="accent6">
                <a:lumMod val="75000"/>
              </a:schemeClr>
            </a:solidFill>
          </a:ln>
        </p:spPr>
        <p:txBody>
          <a:bodyPr wrap="none" rtlCol="0">
            <a:spAutoFit/>
          </a:bodyPr>
          <a:lstStyle/>
          <a:p>
            <a:r>
              <a:rPr kumimoji="1" lang="en-US" altLang="ja-JP" dirty="0"/>
              <a:t>DNA</a:t>
            </a:r>
            <a:r>
              <a:rPr kumimoji="1" lang="ja-JP" altLang="en-US" dirty="0"/>
              <a:t>修復ができないとき</a:t>
            </a:r>
            <a:endParaRPr kumimoji="1" lang="en-US" altLang="ja-JP" dirty="0"/>
          </a:p>
          <a:p>
            <a:r>
              <a:rPr lang="en-US" altLang="ja-JP" dirty="0"/>
              <a:t>p53</a:t>
            </a:r>
            <a:r>
              <a:rPr lang="ja-JP" altLang="en-US" dirty="0"/>
              <a:t>は細胞を死に追いやる</a:t>
            </a:r>
            <a:endParaRPr lang="en-US" altLang="ja-JP" dirty="0"/>
          </a:p>
          <a:p>
            <a:r>
              <a:rPr kumimoji="1" lang="en-US" altLang="ja-JP" dirty="0"/>
              <a:t>p53</a:t>
            </a:r>
            <a:r>
              <a:rPr kumimoji="1" lang="ja-JP" altLang="en-US" dirty="0"/>
              <a:t>→</a:t>
            </a:r>
            <a:r>
              <a:rPr kumimoji="1" lang="en-US" altLang="ja-JP" dirty="0"/>
              <a:t>p21</a:t>
            </a:r>
            <a:r>
              <a:rPr kumimoji="1" lang="ja-JP" altLang="en-US" dirty="0"/>
              <a:t>合成→サイクリン依存性キナーゼ停止</a:t>
            </a:r>
          </a:p>
        </p:txBody>
      </p:sp>
    </p:spTree>
    <p:extLst>
      <p:ext uri="{BB962C8B-B14F-4D97-AF65-F5344CB8AC3E}">
        <p14:creationId xmlns:p14="http://schemas.microsoft.com/office/powerpoint/2010/main" val="1047922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1550" y="1522780"/>
            <a:ext cx="5667375" cy="4845363"/>
          </a:xfrm>
          <a:prstGeom prst="rect">
            <a:avLst/>
          </a:prstGeom>
        </p:spPr>
      </p:pic>
      <p:sp>
        <p:nvSpPr>
          <p:cNvPr id="2" name="タイトル 1"/>
          <p:cNvSpPr>
            <a:spLocks noGrp="1"/>
          </p:cNvSpPr>
          <p:nvPr>
            <p:ph type="title"/>
          </p:nvPr>
        </p:nvSpPr>
        <p:spPr/>
        <p:txBody>
          <a:bodyPr>
            <a:normAutofit/>
          </a:bodyPr>
          <a:lstStyle/>
          <a:p>
            <a:r>
              <a:rPr lang="ja-JP" altLang="en-US" dirty="0"/>
              <a:t>命の回数券　</a:t>
            </a:r>
            <a:r>
              <a:rPr kumimoji="1" lang="ja-JP" altLang="en-US" dirty="0"/>
              <a:t>テロメア</a:t>
            </a:r>
            <a:r>
              <a:rPr kumimoji="1" lang="ja-JP" altLang="en-US" sz="2800" dirty="0"/>
              <a:t> 教科書</a:t>
            </a:r>
            <a:r>
              <a:rPr kumimoji="1" lang="en-US" altLang="ja-JP" sz="2800" dirty="0"/>
              <a:t>p.111</a:t>
            </a:r>
            <a:r>
              <a:rPr kumimoji="1" lang="ja-JP" altLang="en-US" sz="2800" dirty="0" err="1"/>
              <a:t>、</a:t>
            </a:r>
            <a:r>
              <a:rPr kumimoji="1" lang="ja-JP" altLang="en-US" sz="2800" dirty="0"/>
              <a:t>プリント</a:t>
            </a:r>
            <a:r>
              <a:rPr kumimoji="1" lang="en-US" altLang="ja-JP" sz="2800" dirty="0"/>
              <a:t>p.5</a:t>
            </a:r>
            <a:endParaRPr kumimoji="1" lang="ja-JP" altLang="en-US" dirty="0"/>
          </a:p>
        </p:txBody>
      </p:sp>
      <p:pic>
        <p:nvPicPr>
          <p:cNvPr id="1026" name="Picture 2" descr="http://upload.wikimedia.org/wikipedia/ja/thumb/6/6a/Telomere.png/200px-Telomer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0282" y="1643061"/>
            <a:ext cx="1905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138664" y="2857499"/>
            <a:ext cx="808235" cy="276999"/>
          </a:xfrm>
          <a:prstGeom prst="rect">
            <a:avLst/>
          </a:prstGeom>
          <a:noFill/>
        </p:spPr>
        <p:txBody>
          <a:bodyPr wrap="none" rtlCol="0">
            <a:spAutoFit/>
          </a:bodyPr>
          <a:lstStyle/>
          <a:p>
            <a:r>
              <a:rPr kumimoji="1" lang="en-US" altLang="ja-JP" sz="1200" dirty="0">
                <a:solidFill>
                  <a:schemeClr val="bg2">
                    <a:lumMod val="75000"/>
                  </a:schemeClr>
                </a:solidFill>
              </a:rPr>
              <a:t>Wikipedia</a:t>
            </a:r>
            <a:endParaRPr kumimoji="1" lang="ja-JP" altLang="en-US" sz="1200" dirty="0">
              <a:solidFill>
                <a:schemeClr val="bg2">
                  <a:lumMod val="75000"/>
                </a:schemeClr>
              </a:solidFill>
            </a:endParaRPr>
          </a:p>
        </p:txBody>
      </p:sp>
      <p:sp>
        <p:nvSpPr>
          <p:cNvPr id="4" name="テキスト ボックス 3"/>
          <p:cNvSpPr txBox="1"/>
          <p:nvPr/>
        </p:nvSpPr>
        <p:spPr>
          <a:xfrm>
            <a:off x="7538508" y="1922173"/>
            <a:ext cx="1316386" cy="646331"/>
          </a:xfrm>
          <a:prstGeom prst="rect">
            <a:avLst/>
          </a:prstGeom>
          <a:noFill/>
        </p:spPr>
        <p:txBody>
          <a:bodyPr wrap="none" rtlCol="0">
            <a:spAutoFit/>
          </a:bodyPr>
          <a:lstStyle/>
          <a:p>
            <a:r>
              <a:rPr kumimoji="1" lang="ja-JP" altLang="en-US" dirty="0"/>
              <a:t>哺乳類では</a:t>
            </a:r>
            <a:endParaRPr kumimoji="1" lang="en-US" altLang="ja-JP" dirty="0"/>
          </a:p>
          <a:p>
            <a:r>
              <a:rPr lang="en-US" altLang="ja-JP" dirty="0"/>
              <a:t>TTAGGG</a:t>
            </a:r>
            <a:endParaRPr kumimoji="1" lang="ja-JP" altLang="en-US" dirty="0"/>
          </a:p>
        </p:txBody>
      </p:sp>
      <p:sp>
        <p:nvSpPr>
          <p:cNvPr id="5" name="左中かっこ 4"/>
          <p:cNvSpPr/>
          <p:nvPr/>
        </p:nvSpPr>
        <p:spPr>
          <a:xfrm rot="5400000">
            <a:off x="1829397" y="4417816"/>
            <a:ext cx="121440" cy="29646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1656754" y="4258448"/>
            <a:ext cx="619125" cy="276999"/>
          </a:xfrm>
          <a:prstGeom prst="rect">
            <a:avLst/>
          </a:prstGeom>
          <a:noFill/>
        </p:spPr>
        <p:txBody>
          <a:bodyPr wrap="square" rtlCol="0">
            <a:spAutoFit/>
          </a:bodyPr>
          <a:lstStyle/>
          <a:p>
            <a:r>
              <a:rPr kumimoji="1" lang="en-US" altLang="ja-JP" sz="1200" dirty="0">
                <a:solidFill>
                  <a:srgbClr val="FF0000"/>
                </a:solidFill>
              </a:rPr>
              <a:t>5kb</a:t>
            </a:r>
            <a:endParaRPr kumimoji="1" lang="ja-JP" altLang="en-US" sz="1200" dirty="0">
              <a:solidFill>
                <a:srgbClr val="FF0000"/>
              </a:solidFill>
            </a:endParaRPr>
          </a:p>
        </p:txBody>
      </p:sp>
      <p:sp>
        <p:nvSpPr>
          <p:cNvPr id="7" name="テキスト ボックス 6"/>
          <p:cNvSpPr txBox="1"/>
          <p:nvPr/>
        </p:nvSpPr>
        <p:spPr>
          <a:xfrm>
            <a:off x="5736771" y="6368143"/>
            <a:ext cx="3180679" cy="369332"/>
          </a:xfrm>
          <a:prstGeom prst="rect">
            <a:avLst/>
          </a:prstGeom>
          <a:solidFill>
            <a:schemeClr val="accent6">
              <a:lumMod val="20000"/>
              <a:lumOff val="80000"/>
            </a:schemeClr>
          </a:solidFill>
        </p:spPr>
        <p:txBody>
          <a:bodyPr wrap="none" rtlCol="0">
            <a:spAutoFit/>
          </a:bodyPr>
          <a:lstStyle/>
          <a:p>
            <a:r>
              <a:rPr kumimoji="1" lang="ja-JP" altLang="en-US" dirty="0"/>
              <a:t>がん細胞はテロメアが減らない</a:t>
            </a:r>
          </a:p>
        </p:txBody>
      </p:sp>
    </p:spTree>
    <p:extLst>
      <p:ext uri="{BB962C8B-B14F-4D97-AF65-F5344CB8AC3E}">
        <p14:creationId xmlns:p14="http://schemas.microsoft.com/office/powerpoint/2010/main" val="3944085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normAutofit fontScale="90000"/>
          </a:bodyPr>
          <a:lstStyle/>
          <a:p>
            <a:r>
              <a:rPr kumimoji="1" lang="ja-JP" altLang="en-US" sz="3200" dirty="0"/>
              <a:t>　　アポトーシス・細胞寿命に関する基本知識</a:t>
            </a:r>
          </a:p>
        </p:txBody>
      </p:sp>
      <p:sp>
        <p:nvSpPr>
          <p:cNvPr id="4" name="サブタイトル 3"/>
          <p:cNvSpPr>
            <a:spLocks noGrp="1"/>
          </p:cNvSpPr>
          <p:nvPr>
            <p:ph type="subTitle" idx="1"/>
          </p:nvPr>
        </p:nvSpPr>
        <p:spPr/>
        <p:txBody>
          <a:bodyPr>
            <a:normAutofit fontScale="92500" lnSpcReduction="20000"/>
          </a:bodyPr>
          <a:lstStyle/>
          <a:p>
            <a:r>
              <a:rPr kumimoji="1" lang="ja-JP" altLang="en-US" dirty="0"/>
              <a:t>１．アポトーシスの特徴で正しいのはどれか？</a:t>
            </a:r>
            <a:endParaRPr kumimoji="1" lang="en-US" altLang="ja-JP" dirty="0"/>
          </a:p>
          <a:p>
            <a:r>
              <a:rPr kumimoji="1" lang="ja-JP" altLang="en-US" b="1" dirty="0">
                <a:solidFill>
                  <a:srgbClr val="C00000"/>
                </a:solidFill>
              </a:rPr>
              <a:t>［　］</a:t>
            </a:r>
            <a:r>
              <a:rPr kumimoji="1" lang="ja-JP" altLang="en-US" dirty="0"/>
              <a:t>細胞が膨れて破裂する　</a:t>
            </a:r>
            <a:r>
              <a:rPr kumimoji="1" lang="ja-JP" altLang="en-US" dirty="0">
                <a:solidFill>
                  <a:srgbClr val="FF0000"/>
                </a:solidFill>
              </a:rPr>
              <a:t>これは壊死</a:t>
            </a:r>
            <a:endParaRPr kumimoji="1" lang="en-US" altLang="ja-JP" dirty="0">
              <a:solidFill>
                <a:srgbClr val="FF0000"/>
              </a:solidFill>
            </a:endParaRPr>
          </a:p>
          <a:p>
            <a:r>
              <a:rPr lang="ja-JP" altLang="en-US" b="1" dirty="0">
                <a:solidFill>
                  <a:srgbClr val="C00000"/>
                </a:solidFill>
              </a:rPr>
              <a:t>［　］</a:t>
            </a:r>
            <a:r>
              <a:rPr kumimoji="1" lang="ja-JP" altLang="en-US" dirty="0"/>
              <a:t>カスパーゼはアポトーシスを阻害する</a:t>
            </a:r>
            <a:endParaRPr kumimoji="1" lang="en-US" altLang="ja-JP" dirty="0"/>
          </a:p>
          <a:p>
            <a:r>
              <a:rPr kumimoji="1" lang="ja-JP" altLang="en-US" dirty="0"/>
              <a:t>　　</a:t>
            </a:r>
            <a:r>
              <a:rPr kumimoji="1" lang="ja-JP" altLang="en-US" dirty="0">
                <a:solidFill>
                  <a:srgbClr val="FF0000"/>
                </a:solidFill>
              </a:rPr>
              <a:t>アポトーシスを活性化する</a:t>
            </a:r>
            <a:endParaRPr kumimoji="1" lang="en-US" altLang="ja-JP" dirty="0">
              <a:solidFill>
                <a:srgbClr val="FF0000"/>
              </a:solidFill>
            </a:endParaRPr>
          </a:p>
          <a:p>
            <a:r>
              <a:rPr lang="ja-JP" altLang="en-US" b="1" dirty="0">
                <a:solidFill>
                  <a:srgbClr val="C00000"/>
                </a:solidFill>
              </a:rPr>
              <a:t>［　］ </a:t>
            </a:r>
            <a:r>
              <a:rPr lang="en-US" altLang="ja-JP" dirty="0"/>
              <a:t>DNA</a:t>
            </a:r>
            <a:r>
              <a:rPr lang="ja-JP" altLang="en-US" dirty="0"/>
              <a:t>の断片化が起こる</a:t>
            </a:r>
            <a:endParaRPr lang="en-US" altLang="ja-JP" dirty="0"/>
          </a:p>
          <a:p>
            <a:r>
              <a:rPr lang="ja-JP" altLang="en-US" b="1" dirty="0">
                <a:solidFill>
                  <a:srgbClr val="C00000"/>
                </a:solidFill>
              </a:rPr>
              <a:t>［　］</a:t>
            </a:r>
            <a:r>
              <a:rPr kumimoji="1" lang="ja-JP" altLang="en-US" dirty="0"/>
              <a:t>核が凝縮する</a:t>
            </a:r>
            <a:endParaRPr kumimoji="1" lang="en-US" altLang="ja-JP" dirty="0"/>
          </a:p>
          <a:p>
            <a:r>
              <a:rPr lang="ja-JP" altLang="en-US" b="1" dirty="0">
                <a:solidFill>
                  <a:srgbClr val="C00000"/>
                </a:solidFill>
              </a:rPr>
              <a:t>［　］</a:t>
            </a:r>
            <a:r>
              <a:rPr lang="ja-JP" altLang="en-US" dirty="0"/>
              <a:t>心筋梗塞のときアポトーシスが起こっている</a:t>
            </a:r>
            <a:endParaRPr lang="en-US" altLang="ja-JP" dirty="0"/>
          </a:p>
          <a:p>
            <a:r>
              <a:rPr lang="ja-JP" altLang="en-US" dirty="0"/>
              <a:t>　　　</a:t>
            </a:r>
            <a:r>
              <a:rPr lang="ja-JP" altLang="en-US" dirty="0">
                <a:solidFill>
                  <a:srgbClr val="FF0000"/>
                </a:solidFill>
              </a:rPr>
              <a:t>心筋梗塞は心筋細胞の壊死</a:t>
            </a:r>
            <a:endParaRPr lang="en-US" altLang="ja-JP" dirty="0">
              <a:solidFill>
                <a:srgbClr val="FF0000"/>
              </a:solidFill>
            </a:endParaRPr>
          </a:p>
          <a:p>
            <a:r>
              <a:rPr kumimoji="1" lang="ja-JP" altLang="en-US" dirty="0"/>
              <a:t>２．</a:t>
            </a:r>
            <a:r>
              <a:rPr lang="ja-JP" altLang="en-US" dirty="0"/>
              <a:t>がん細胞を不死にしている酵素はどれか？</a:t>
            </a:r>
            <a:endParaRPr lang="en-US" altLang="ja-JP" dirty="0"/>
          </a:p>
          <a:p>
            <a:r>
              <a:rPr lang="ja-JP" altLang="en-US" dirty="0"/>
              <a:t>　</a:t>
            </a:r>
            <a:r>
              <a:rPr lang="ja-JP" altLang="en-US" b="1" dirty="0">
                <a:solidFill>
                  <a:srgbClr val="C00000"/>
                </a:solidFill>
              </a:rPr>
              <a:t> ［　］</a:t>
            </a:r>
            <a:r>
              <a:rPr lang="ja-JP" altLang="en-US" dirty="0"/>
              <a:t>カスパーゼ　　</a:t>
            </a:r>
            <a:r>
              <a:rPr lang="ja-JP" altLang="en-US" b="1" dirty="0">
                <a:solidFill>
                  <a:srgbClr val="C00000"/>
                </a:solidFill>
              </a:rPr>
              <a:t> ［　］</a:t>
            </a:r>
            <a:r>
              <a:rPr lang="ja-JP" altLang="en-US" dirty="0"/>
              <a:t>テロメラーゼ</a:t>
            </a:r>
            <a:endParaRPr lang="en-US" altLang="ja-JP" dirty="0"/>
          </a:p>
          <a:p>
            <a:r>
              <a:rPr lang="ja-JP" altLang="en-US" dirty="0"/>
              <a:t>　</a:t>
            </a:r>
            <a:r>
              <a:rPr lang="ja-JP" altLang="en-US" b="1" dirty="0">
                <a:solidFill>
                  <a:srgbClr val="C00000"/>
                </a:solidFill>
              </a:rPr>
              <a:t> ［　］</a:t>
            </a:r>
            <a:r>
              <a:rPr lang="ja-JP" altLang="en-US" dirty="0"/>
              <a:t>サイクリン依存性キナーゼ</a:t>
            </a:r>
            <a:endParaRPr lang="en-US" altLang="ja-JP" dirty="0"/>
          </a:p>
          <a:p>
            <a:endParaRPr kumimoji="1" lang="ja-JP" altLang="en-US" dirty="0">
              <a:solidFill>
                <a:srgbClr val="FF0000"/>
              </a:solidFill>
            </a:endParaRPr>
          </a:p>
        </p:txBody>
      </p:sp>
      <p:sp>
        <p:nvSpPr>
          <p:cNvPr id="5" name="円/楕円 4"/>
          <p:cNvSpPr/>
          <p:nvPr/>
        </p:nvSpPr>
        <p:spPr>
          <a:xfrm>
            <a:off x="749233" y="3151178"/>
            <a:ext cx="288000" cy="28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円/楕円 5"/>
          <p:cNvSpPr/>
          <p:nvPr/>
        </p:nvSpPr>
        <p:spPr>
          <a:xfrm>
            <a:off x="741770" y="3593593"/>
            <a:ext cx="288000" cy="28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6361" y="1868585"/>
            <a:ext cx="423514" cy="523220"/>
          </a:xfrm>
          <a:prstGeom prst="rect">
            <a:avLst/>
          </a:prstGeom>
          <a:noFill/>
        </p:spPr>
        <p:txBody>
          <a:bodyPr wrap="none" rtlCol="0">
            <a:spAutoFit/>
          </a:bodyPr>
          <a:lstStyle/>
          <a:p>
            <a:r>
              <a:rPr kumimoji="1" lang="en-US" altLang="ja-JP" sz="2800" b="1" dirty="0">
                <a:solidFill>
                  <a:srgbClr val="FF0000"/>
                </a:solidFill>
                <a:latin typeface="Arial" pitchFamily="34" charset="0"/>
                <a:cs typeface="Arial" pitchFamily="34" charset="0"/>
              </a:rPr>
              <a:t>X</a:t>
            </a:r>
            <a:endParaRPr kumimoji="1" lang="ja-JP" altLang="en-US" sz="1600" b="1" dirty="0">
              <a:solidFill>
                <a:srgbClr val="FF0000"/>
              </a:solidFill>
              <a:latin typeface="Arial" pitchFamily="34" charset="0"/>
              <a:cs typeface="Arial" pitchFamily="34" charset="0"/>
            </a:endParaRPr>
          </a:p>
        </p:txBody>
      </p:sp>
      <p:sp>
        <p:nvSpPr>
          <p:cNvPr id="8" name="テキスト ボックス 7"/>
          <p:cNvSpPr txBox="1"/>
          <p:nvPr/>
        </p:nvSpPr>
        <p:spPr>
          <a:xfrm>
            <a:off x="604608" y="2257725"/>
            <a:ext cx="505267" cy="523220"/>
          </a:xfrm>
          <a:prstGeom prst="rect">
            <a:avLst/>
          </a:prstGeom>
          <a:noFill/>
        </p:spPr>
        <p:txBody>
          <a:bodyPr wrap="none" rtlCol="0">
            <a:spAutoFit/>
          </a:bodyPr>
          <a:lstStyle/>
          <a:p>
            <a:r>
              <a:rPr lang="ja-JP" altLang="en-US" sz="2800" b="1" dirty="0">
                <a:solidFill>
                  <a:srgbClr val="C00000"/>
                </a:solidFill>
              </a:rPr>
              <a:t> </a:t>
            </a:r>
            <a:r>
              <a:rPr kumimoji="1" lang="en-US" altLang="ja-JP" sz="2800" b="1" dirty="0">
                <a:solidFill>
                  <a:srgbClr val="FF0000"/>
                </a:solidFill>
                <a:latin typeface="Arial" pitchFamily="34" charset="0"/>
                <a:cs typeface="Arial" pitchFamily="34" charset="0"/>
              </a:rPr>
              <a:t>X</a:t>
            </a:r>
            <a:endParaRPr kumimoji="1" lang="ja-JP" altLang="en-US" sz="1600" b="1" dirty="0">
              <a:solidFill>
                <a:srgbClr val="FF0000"/>
              </a:solidFill>
              <a:latin typeface="Arial" pitchFamily="34" charset="0"/>
              <a:cs typeface="Arial" pitchFamily="34" charset="0"/>
            </a:endParaRPr>
          </a:p>
        </p:txBody>
      </p:sp>
      <p:sp>
        <p:nvSpPr>
          <p:cNvPr id="9" name="テキスト ボックス 8"/>
          <p:cNvSpPr txBox="1"/>
          <p:nvPr/>
        </p:nvSpPr>
        <p:spPr>
          <a:xfrm>
            <a:off x="702932" y="3852508"/>
            <a:ext cx="423514" cy="523220"/>
          </a:xfrm>
          <a:prstGeom prst="rect">
            <a:avLst/>
          </a:prstGeom>
          <a:noFill/>
        </p:spPr>
        <p:txBody>
          <a:bodyPr wrap="none" rtlCol="0">
            <a:spAutoFit/>
          </a:bodyPr>
          <a:lstStyle/>
          <a:p>
            <a:r>
              <a:rPr kumimoji="1" lang="en-US" altLang="ja-JP" sz="2800" b="1" dirty="0">
                <a:solidFill>
                  <a:srgbClr val="FF0000"/>
                </a:solidFill>
                <a:latin typeface="Arial" pitchFamily="34" charset="0"/>
                <a:cs typeface="Arial" pitchFamily="34" charset="0"/>
              </a:rPr>
              <a:t>X</a:t>
            </a:r>
            <a:endParaRPr kumimoji="1" lang="ja-JP" altLang="en-US" sz="1600" b="1" dirty="0">
              <a:solidFill>
                <a:srgbClr val="FF0000"/>
              </a:solidFill>
              <a:latin typeface="Arial" pitchFamily="34" charset="0"/>
              <a:cs typeface="Arial" pitchFamily="34" charset="0"/>
            </a:endParaRPr>
          </a:p>
        </p:txBody>
      </p:sp>
      <p:sp>
        <p:nvSpPr>
          <p:cNvPr id="10" name="正方形/長方形 9"/>
          <p:cNvSpPr/>
          <p:nvPr/>
        </p:nvSpPr>
        <p:spPr>
          <a:xfrm>
            <a:off x="4572000" y="1947660"/>
            <a:ext cx="183832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76482" y="2724408"/>
            <a:ext cx="4198946"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268403" y="4313905"/>
            <a:ext cx="466567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1 つの角を丸めた四角形 12"/>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E</a:t>
            </a:r>
          </a:p>
        </p:txBody>
      </p:sp>
      <p:sp>
        <p:nvSpPr>
          <p:cNvPr id="14" name="円/楕円 13"/>
          <p:cNvSpPr/>
          <p:nvPr/>
        </p:nvSpPr>
        <p:spPr>
          <a:xfrm>
            <a:off x="3676062" y="5165531"/>
            <a:ext cx="288000" cy="28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65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P spid="11" grpId="0" animBg="1"/>
      <p:bldP spid="12"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a:t>
            </a:r>
            <a:r>
              <a:rPr lang="ja-JP" altLang="en-US" dirty="0"/>
              <a:t>３</a:t>
            </a:r>
            <a:r>
              <a:rPr kumimoji="1" lang="ja-JP" altLang="en-US" dirty="0"/>
              <a:t>部　生命体の反応と調節律</a:t>
            </a:r>
          </a:p>
        </p:txBody>
      </p:sp>
      <p:sp>
        <p:nvSpPr>
          <p:cNvPr id="3" name="テキスト ボックス 2"/>
          <p:cNvSpPr txBox="1"/>
          <p:nvPr/>
        </p:nvSpPr>
        <p:spPr>
          <a:xfrm>
            <a:off x="1524000" y="3276600"/>
            <a:ext cx="6179897" cy="584775"/>
          </a:xfrm>
          <a:prstGeom prst="rect">
            <a:avLst/>
          </a:prstGeom>
          <a:noFill/>
        </p:spPr>
        <p:txBody>
          <a:bodyPr wrap="none" rtlCol="0">
            <a:spAutoFit/>
          </a:bodyPr>
          <a:lstStyle/>
          <a:p>
            <a:r>
              <a:rPr lang="ja-JP" altLang="en-US" sz="3200" dirty="0">
                <a:latin typeface="AR P丸ゴシック体M04" pitchFamily="50" charset="-128"/>
                <a:ea typeface="AR P丸ゴシック体M04" pitchFamily="50" charset="-128"/>
              </a:rPr>
              <a:t>８章　多細胞生物の自己維持機構</a:t>
            </a:r>
            <a:endParaRPr lang="en-US" altLang="ja-JP" sz="3200" dirty="0">
              <a:latin typeface="AR P丸ゴシック体M04" pitchFamily="50" charset="-128"/>
              <a:ea typeface="AR P丸ゴシック体M04" pitchFamily="50" charset="-128"/>
            </a:endParaRPr>
          </a:p>
        </p:txBody>
      </p:sp>
    </p:spTree>
    <p:extLst>
      <p:ext uri="{BB962C8B-B14F-4D97-AF65-F5344CB8AC3E}">
        <p14:creationId xmlns:p14="http://schemas.microsoft.com/office/powerpoint/2010/main" val="3659315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4937" y="1373504"/>
            <a:ext cx="5761213" cy="5207925"/>
          </a:xfrm>
          <a:prstGeom prst="rect">
            <a:avLst/>
          </a:prstGeom>
          <a:solidFill>
            <a:srgbClr val="FFFF7D"/>
          </a:solidFill>
        </p:spPr>
      </p:pic>
      <p:sp>
        <p:nvSpPr>
          <p:cNvPr id="2" name="タイトル 1"/>
          <p:cNvSpPr>
            <a:spLocks noGrp="1"/>
          </p:cNvSpPr>
          <p:nvPr>
            <p:ph type="title"/>
          </p:nvPr>
        </p:nvSpPr>
        <p:spPr/>
        <p:txBody>
          <a:bodyPr/>
          <a:lstStyle/>
          <a:p>
            <a:r>
              <a:rPr kumimoji="1" lang="ja-JP" altLang="en-US" dirty="0"/>
              <a:t>細胞間情報伝達システム</a:t>
            </a:r>
            <a:r>
              <a:rPr kumimoji="1" lang="ja-JP" altLang="en-US" sz="2800" dirty="0"/>
              <a:t>　教科書</a:t>
            </a:r>
            <a:r>
              <a:rPr kumimoji="1" lang="en-US" altLang="ja-JP" sz="2800" dirty="0"/>
              <a:t>p.116</a:t>
            </a:r>
            <a:endParaRPr kumimoji="1" lang="ja-JP" altLang="en-US" dirty="0"/>
          </a:p>
        </p:txBody>
      </p:sp>
      <p:sp>
        <p:nvSpPr>
          <p:cNvPr id="4" name="テキスト ボックス 3"/>
          <p:cNvSpPr txBox="1"/>
          <p:nvPr/>
        </p:nvSpPr>
        <p:spPr>
          <a:xfrm>
            <a:off x="76200" y="1708725"/>
            <a:ext cx="1415772" cy="584775"/>
          </a:xfrm>
          <a:prstGeom prst="rect">
            <a:avLst/>
          </a:prstGeom>
          <a:solidFill>
            <a:srgbClr val="FFF1C5"/>
          </a:solidFill>
        </p:spPr>
        <p:txBody>
          <a:bodyPr wrap="none" rtlCol="0">
            <a:spAutoFit/>
          </a:bodyPr>
          <a:lstStyle/>
          <a:p>
            <a:pPr algn="ctr"/>
            <a:r>
              <a:rPr kumimoji="1" lang="ja-JP" altLang="en-US" sz="1600" dirty="0">
                <a:latin typeface="Arial" panose="020B0604020202020204" pitchFamily="34" charset="0"/>
                <a:cs typeface="Arial" panose="020B0604020202020204" pitchFamily="34" charset="0"/>
              </a:rPr>
              <a:t>抗原提示細胞</a:t>
            </a:r>
            <a:endParaRPr kumimoji="1" lang="en-US" altLang="ja-JP" sz="1600" dirty="0">
              <a:latin typeface="Arial" panose="020B0604020202020204" pitchFamily="34" charset="0"/>
              <a:cs typeface="Arial" panose="020B0604020202020204" pitchFamily="34" charset="0"/>
            </a:endParaRPr>
          </a:p>
          <a:p>
            <a:pPr algn="ctr"/>
            <a:r>
              <a:rPr lang="ja-JP" altLang="en-US" sz="1600" dirty="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rPr>
              <a:t>T</a:t>
            </a:r>
            <a:r>
              <a:rPr lang="ja-JP" altLang="en-US" sz="1600" dirty="0">
                <a:latin typeface="Arial" panose="020B0604020202020204" pitchFamily="34" charset="0"/>
                <a:cs typeface="Arial" panose="020B0604020202020204" pitchFamily="34" charset="0"/>
              </a:rPr>
              <a:t>細胞</a:t>
            </a:r>
            <a:endParaRPr kumimoji="1" lang="ja-JP" altLang="en-US" sz="1600" dirty="0">
              <a:latin typeface="Arial" panose="020B0604020202020204" pitchFamily="34" charset="0"/>
              <a:cs typeface="Arial" panose="020B0604020202020204" pitchFamily="34" charset="0"/>
            </a:endParaRPr>
          </a:p>
        </p:txBody>
      </p:sp>
      <p:sp>
        <p:nvSpPr>
          <p:cNvPr id="5" name="テキスト ボックス 4"/>
          <p:cNvSpPr txBox="1"/>
          <p:nvPr/>
        </p:nvSpPr>
        <p:spPr>
          <a:xfrm>
            <a:off x="3504288" y="2702898"/>
            <a:ext cx="1005403" cy="338554"/>
          </a:xfrm>
          <a:prstGeom prst="rect">
            <a:avLst/>
          </a:prstGeom>
          <a:solidFill>
            <a:srgbClr val="FFF1C5"/>
          </a:solidFill>
        </p:spPr>
        <p:txBody>
          <a:bodyPr wrap="none" rtlCol="0">
            <a:spAutoFit/>
          </a:bodyPr>
          <a:lstStyle/>
          <a:p>
            <a:r>
              <a:rPr kumimoji="1" lang="ja-JP" altLang="en-US" sz="1600" dirty="0"/>
              <a:t>心筋細胞</a:t>
            </a:r>
          </a:p>
        </p:txBody>
      </p:sp>
      <p:sp>
        <p:nvSpPr>
          <p:cNvPr id="7" name="テキスト ボックス 6"/>
          <p:cNvSpPr txBox="1"/>
          <p:nvPr/>
        </p:nvSpPr>
        <p:spPr>
          <a:xfrm>
            <a:off x="4818008" y="2676984"/>
            <a:ext cx="723275" cy="307777"/>
          </a:xfrm>
          <a:prstGeom prst="rect">
            <a:avLst/>
          </a:prstGeom>
          <a:solidFill>
            <a:srgbClr val="FFF1C5"/>
          </a:solidFill>
        </p:spPr>
        <p:txBody>
          <a:bodyPr wrap="none" rtlCol="0">
            <a:spAutoFit/>
          </a:bodyPr>
          <a:lstStyle/>
          <a:p>
            <a:r>
              <a:rPr kumimoji="1" lang="ja-JP" altLang="en-US" sz="1400" dirty="0"/>
              <a:t>血小板</a:t>
            </a:r>
          </a:p>
        </p:txBody>
      </p:sp>
      <p:sp>
        <p:nvSpPr>
          <p:cNvPr id="8" name="テキスト ボックス 7"/>
          <p:cNvSpPr txBox="1"/>
          <p:nvPr/>
        </p:nvSpPr>
        <p:spPr>
          <a:xfrm>
            <a:off x="7324725" y="1653748"/>
            <a:ext cx="1460656" cy="584775"/>
          </a:xfrm>
          <a:prstGeom prst="rect">
            <a:avLst/>
          </a:prstGeom>
          <a:solidFill>
            <a:srgbClr val="FFF1C5"/>
          </a:solidFill>
        </p:spPr>
        <p:txBody>
          <a:bodyPr wrap="none" rtlCol="0">
            <a:spAutoFit/>
          </a:bodyPr>
          <a:lstStyle/>
          <a:p>
            <a:r>
              <a:rPr kumimoji="1" lang="ja-JP" altLang="en-US" sz="1600" dirty="0"/>
              <a:t>血管内皮→</a:t>
            </a:r>
            <a:r>
              <a:rPr kumimoji="1" lang="en-US" altLang="ja-JP" sz="1600" dirty="0"/>
              <a:t>NO</a:t>
            </a:r>
          </a:p>
          <a:p>
            <a:r>
              <a:rPr kumimoji="1" lang="ja-JP" altLang="en-US" sz="1600" dirty="0"/>
              <a:t>→血管平滑筋</a:t>
            </a:r>
          </a:p>
        </p:txBody>
      </p:sp>
      <p:sp>
        <p:nvSpPr>
          <p:cNvPr id="9" name="テキスト ボックス 8"/>
          <p:cNvSpPr txBox="1"/>
          <p:nvPr/>
        </p:nvSpPr>
        <p:spPr>
          <a:xfrm>
            <a:off x="7529909" y="3628498"/>
            <a:ext cx="941283" cy="338554"/>
          </a:xfrm>
          <a:prstGeom prst="rect">
            <a:avLst/>
          </a:prstGeom>
          <a:solidFill>
            <a:srgbClr val="FFF1C5"/>
          </a:solidFill>
          <a:ln w="38100">
            <a:solidFill>
              <a:srgbClr val="FF0000"/>
            </a:solidFill>
          </a:ln>
        </p:spPr>
        <p:txBody>
          <a:bodyPr wrap="none" rtlCol="0">
            <a:spAutoFit/>
          </a:bodyPr>
          <a:lstStyle/>
          <a:p>
            <a:r>
              <a:rPr kumimoji="1" lang="ja-JP" altLang="en-US" sz="1600" dirty="0"/>
              <a:t>ホルモン</a:t>
            </a:r>
          </a:p>
        </p:txBody>
      </p:sp>
      <p:sp>
        <p:nvSpPr>
          <p:cNvPr id="10" name="テキスト ボックス 9"/>
          <p:cNvSpPr txBox="1"/>
          <p:nvPr/>
        </p:nvSpPr>
        <p:spPr>
          <a:xfrm>
            <a:off x="261833" y="5059948"/>
            <a:ext cx="1273104" cy="830997"/>
          </a:xfrm>
          <a:prstGeom prst="rect">
            <a:avLst/>
          </a:prstGeom>
          <a:solidFill>
            <a:srgbClr val="FFFF7D"/>
          </a:solidFill>
        </p:spPr>
        <p:txBody>
          <a:bodyPr wrap="none" rtlCol="0">
            <a:spAutoFit/>
          </a:bodyPr>
          <a:lstStyle/>
          <a:p>
            <a:pPr algn="ctr"/>
            <a:r>
              <a:rPr lang="ja-JP" altLang="en-US" sz="1600" dirty="0"/>
              <a:t>バソプレシン</a:t>
            </a:r>
            <a:endParaRPr lang="en-US" altLang="ja-JP" sz="1600" dirty="0"/>
          </a:p>
          <a:p>
            <a:pPr algn="ctr"/>
            <a:r>
              <a:rPr lang="ja-JP" altLang="en-US" sz="1600" dirty="0"/>
              <a:t>前駆体</a:t>
            </a:r>
            <a:endParaRPr lang="en-US" altLang="ja-JP" sz="1600" dirty="0"/>
          </a:p>
          <a:p>
            <a:pPr algn="ctr"/>
            <a:r>
              <a:rPr lang="ja-JP" altLang="en-US" sz="1600" dirty="0"/>
              <a:t>（視床下部）</a:t>
            </a:r>
            <a:endParaRPr kumimoji="1" lang="ja-JP" altLang="en-US" sz="1600" dirty="0"/>
          </a:p>
        </p:txBody>
      </p:sp>
      <p:sp>
        <p:nvSpPr>
          <p:cNvPr id="11" name="テキスト ボックス 10"/>
          <p:cNvSpPr txBox="1"/>
          <p:nvPr/>
        </p:nvSpPr>
        <p:spPr>
          <a:xfrm>
            <a:off x="4535171" y="6235125"/>
            <a:ext cx="1415772" cy="584775"/>
          </a:xfrm>
          <a:prstGeom prst="rect">
            <a:avLst/>
          </a:prstGeom>
          <a:solidFill>
            <a:srgbClr val="FFFF7D"/>
          </a:solidFill>
        </p:spPr>
        <p:txBody>
          <a:bodyPr wrap="none" rtlCol="0">
            <a:spAutoFit/>
          </a:bodyPr>
          <a:lstStyle/>
          <a:p>
            <a:pPr algn="ctr"/>
            <a:r>
              <a:rPr lang="ja-JP" altLang="en-US" sz="1600" dirty="0"/>
              <a:t>バソプレシン</a:t>
            </a:r>
            <a:endParaRPr lang="en-US" altLang="ja-JP" sz="1600" dirty="0"/>
          </a:p>
          <a:p>
            <a:pPr algn="ctr"/>
            <a:r>
              <a:rPr lang="ja-JP" altLang="en-US" sz="1600" dirty="0"/>
              <a:t>（下垂体後葉）</a:t>
            </a:r>
            <a:endParaRPr kumimoji="1" lang="ja-JP" altLang="en-US" sz="1600" dirty="0"/>
          </a:p>
        </p:txBody>
      </p:sp>
      <p:sp>
        <p:nvSpPr>
          <p:cNvPr id="12" name="テキスト ボックス 11"/>
          <p:cNvSpPr txBox="1"/>
          <p:nvPr/>
        </p:nvSpPr>
        <p:spPr>
          <a:xfrm>
            <a:off x="6470235" y="5183058"/>
            <a:ext cx="1107996" cy="338554"/>
          </a:xfrm>
          <a:prstGeom prst="rect">
            <a:avLst/>
          </a:prstGeom>
          <a:solidFill>
            <a:srgbClr val="FFFF7D"/>
          </a:solidFill>
        </p:spPr>
        <p:txBody>
          <a:bodyPr wrap="none" rtlCol="0">
            <a:spAutoFit/>
          </a:bodyPr>
          <a:lstStyle/>
          <a:p>
            <a:pPr algn="ctr"/>
            <a:r>
              <a:rPr lang="ja-JP" altLang="en-US" sz="1600" dirty="0"/>
              <a:t>腎・集合管</a:t>
            </a:r>
            <a:endParaRPr kumimoji="1" lang="ja-JP" altLang="en-US" sz="1600" dirty="0"/>
          </a:p>
        </p:txBody>
      </p:sp>
      <p:sp>
        <p:nvSpPr>
          <p:cNvPr id="6" name="テキスト ボックス 5"/>
          <p:cNvSpPr txBox="1"/>
          <p:nvPr/>
        </p:nvSpPr>
        <p:spPr>
          <a:xfrm>
            <a:off x="7082671" y="4297795"/>
            <a:ext cx="1944763" cy="646331"/>
          </a:xfrm>
          <a:prstGeom prst="rect">
            <a:avLst/>
          </a:prstGeom>
          <a:solidFill>
            <a:srgbClr val="FFFFCD"/>
          </a:solidFill>
        </p:spPr>
        <p:txBody>
          <a:bodyPr wrap="none" rtlCol="0">
            <a:spAutoFit/>
          </a:bodyPr>
          <a:lstStyle/>
          <a:p>
            <a:r>
              <a:rPr kumimoji="1" lang="ja-JP" altLang="en-US" dirty="0"/>
              <a:t>神経のシナプスは</a:t>
            </a:r>
            <a:endParaRPr kumimoji="1" lang="en-US" altLang="ja-JP" dirty="0"/>
          </a:p>
          <a:p>
            <a:r>
              <a:rPr kumimoji="1" lang="ja-JP" altLang="en-US" dirty="0"/>
              <a:t>後で説明</a:t>
            </a:r>
          </a:p>
        </p:txBody>
      </p:sp>
    </p:spTree>
    <p:extLst>
      <p:ext uri="{BB962C8B-B14F-4D97-AF65-F5344CB8AC3E}">
        <p14:creationId xmlns:p14="http://schemas.microsoft.com/office/powerpoint/2010/main" val="1858544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5800" y="1365504"/>
            <a:ext cx="6169605" cy="5397246"/>
          </a:xfrm>
          <a:prstGeom prst="rect">
            <a:avLst/>
          </a:prstGeom>
        </p:spPr>
      </p:pic>
      <p:sp>
        <p:nvSpPr>
          <p:cNvPr id="2" name="タイトル 1"/>
          <p:cNvSpPr>
            <a:spLocks noGrp="1"/>
          </p:cNvSpPr>
          <p:nvPr>
            <p:ph type="title"/>
          </p:nvPr>
        </p:nvSpPr>
        <p:spPr/>
        <p:txBody>
          <a:bodyPr/>
          <a:lstStyle/>
          <a:p>
            <a:pPr algn="l"/>
            <a:r>
              <a:rPr kumimoji="1" lang="ja-JP" altLang="en-US" dirty="0"/>
              <a:t>　　　中枢神経と末梢神経の機能　</a:t>
            </a:r>
            <a:r>
              <a:rPr kumimoji="1" lang="ja-JP" altLang="en-US" sz="2800" dirty="0"/>
              <a:t>　　</a:t>
            </a:r>
            <a:endParaRPr kumimoji="1" lang="ja-JP" altLang="en-US" dirty="0"/>
          </a:p>
        </p:txBody>
      </p:sp>
      <p:sp>
        <p:nvSpPr>
          <p:cNvPr id="3" name="テキスト ボックス 2"/>
          <p:cNvSpPr txBox="1"/>
          <p:nvPr/>
        </p:nvSpPr>
        <p:spPr>
          <a:xfrm>
            <a:off x="3800475" y="1847850"/>
            <a:ext cx="889987" cy="261610"/>
          </a:xfrm>
          <a:prstGeom prst="rect">
            <a:avLst/>
          </a:prstGeom>
          <a:noFill/>
        </p:spPr>
        <p:txBody>
          <a:bodyPr wrap="none" rtlCol="0">
            <a:spAutoFit/>
          </a:bodyPr>
          <a:lstStyle/>
          <a:p>
            <a:r>
              <a:rPr kumimoji="1" lang="ja-JP" altLang="en-US" sz="1100" dirty="0"/>
              <a:t>（知覚神経）</a:t>
            </a:r>
          </a:p>
        </p:txBody>
      </p:sp>
      <p:sp>
        <p:nvSpPr>
          <p:cNvPr id="4" name="テキスト ボックス 3"/>
          <p:cNvSpPr txBox="1"/>
          <p:nvPr/>
        </p:nvSpPr>
        <p:spPr>
          <a:xfrm>
            <a:off x="5847185" y="4358239"/>
            <a:ext cx="2037737" cy="307777"/>
          </a:xfrm>
          <a:prstGeom prst="rect">
            <a:avLst/>
          </a:prstGeom>
          <a:noFill/>
        </p:spPr>
        <p:txBody>
          <a:bodyPr wrap="none" rtlCol="0">
            <a:spAutoFit/>
          </a:bodyPr>
          <a:lstStyle/>
          <a:p>
            <a:r>
              <a:rPr lang="ja-JP" altLang="en-US" sz="1400" dirty="0"/>
              <a:t>視床、視床下部、下垂体</a:t>
            </a:r>
            <a:endParaRPr kumimoji="1" lang="ja-JP" altLang="en-US" sz="1400" dirty="0"/>
          </a:p>
        </p:txBody>
      </p:sp>
      <p:sp>
        <p:nvSpPr>
          <p:cNvPr id="6" name="角丸四角形 5"/>
          <p:cNvSpPr/>
          <p:nvPr/>
        </p:nvSpPr>
        <p:spPr>
          <a:xfrm>
            <a:off x="4677012" y="5974834"/>
            <a:ext cx="2226018" cy="44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頸髄、胸髄、腰髄、仙髄</a:t>
            </a:r>
          </a:p>
        </p:txBody>
      </p:sp>
      <p:sp>
        <p:nvSpPr>
          <p:cNvPr id="5" name="右大かっこ 4"/>
          <p:cNvSpPr/>
          <p:nvPr/>
        </p:nvSpPr>
        <p:spPr>
          <a:xfrm>
            <a:off x="7183447" y="4855029"/>
            <a:ext cx="127671" cy="84908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7311118" y="4987183"/>
            <a:ext cx="1317990" cy="584775"/>
          </a:xfrm>
          <a:prstGeom prst="rect">
            <a:avLst/>
          </a:prstGeom>
          <a:noFill/>
        </p:spPr>
        <p:txBody>
          <a:bodyPr wrap="none" rtlCol="0">
            <a:spAutoFit/>
          </a:bodyPr>
          <a:lstStyle/>
          <a:p>
            <a:r>
              <a:rPr kumimoji="1" lang="ja-JP" altLang="en-US" sz="1600" dirty="0"/>
              <a:t>中脳、延髄を</a:t>
            </a:r>
            <a:endParaRPr kumimoji="1" lang="en-US" altLang="ja-JP" sz="1600" dirty="0"/>
          </a:p>
          <a:p>
            <a:r>
              <a:rPr lang="ja-JP" altLang="en-US" sz="1600" dirty="0"/>
              <a:t>脳幹という</a:t>
            </a:r>
            <a:endParaRPr kumimoji="1" lang="ja-JP" altLang="en-US" sz="1600" dirty="0"/>
          </a:p>
        </p:txBody>
      </p:sp>
      <p:sp>
        <p:nvSpPr>
          <p:cNvPr id="8" name="テキスト ボックス 7"/>
          <p:cNvSpPr txBox="1"/>
          <p:nvPr/>
        </p:nvSpPr>
        <p:spPr>
          <a:xfrm>
            <a:off x="7096139" y="391886"/>
            <a:ext cx="1542410" cy="707886"/>
          </a:xfrm>
          <a:prstGeom prst="rect">
            <a:avLst/>
          </a:prstGeom>
          <a:noFill/>
        </p:spPr>
        <p:txBody>
          <a:bodyPr wrap="none" rtlCol="0">
            <a:spAutoFit/>
          </a:bodyPr>
          <a:lstStyle/>
          <a:p>
            <a:r>
              <a:rPr lang="ja-JP" altLang="en-US" sz="2000" dirty="0"/>
              <a:t>教科書</a:t>
            </a:r>
            <a:r>
              <a:rPr lang="en-US" altLang="ja-JP" sz="2000" dirty="0"/>
              <a:t>p.118</a:t>
            </a:r>
          </a:p>
          <a:p>
            <a:r>
              <a:rPr kumimoji="1" lang="ja-JP" altLang="en-US" sz="2000" dirty="0"/>
              <a:t>プリント</a:t>
            </a:r>
            <a:r>
              <a:rPr kumimoji="1" lang="en-US" altLang="ja-JP" sz="2000" dirty="0"/>
              <a:t>p.2</a:t>
            </a:r>
            <a:endParaRPr kumimoji="1" lang="ja-JP" altLang="en-US" sz="2000" dirty="0"/>
          </a:p>
        </p:txBody>
      </p:sp>
      <p:sp>
        <p:nvSpPr>
          <p:cNvPr id="10" name="テキスト ボックス 9"/>
          <p:cNvSpPr txBox="1"/>
          <p:nvPr/>
        </p:nvSpPr>
        <p:spPr>
          <a:xfrm>
            <a:off x="6674401" y="3036848"/>
            <a:ext cx="2156360" cy="1200329"/>
          </a:xfrm>
          <a:prstGeom prst="rect">
            <a:avLst/>
          </a:prstGeom>
          <a:noFill/>
        </p:spPr>
        <p:txBody>
          <a:bodyPr wrap="none" rtlCol="0">
            <a:spAutoFit/>
          </a:bodyPr>
          <a:lstStyle/>
          <a:p>
            <a:pPr algn="l"/>
            <a:r>
              <a:rPr kumimoji="1" lang="ja-JP" altLang="en-US" sz="1600" dirty="0"/>
              <a:t>大脳</a:t>
            </a:r>
            <a:endParaRPr kumimoji="1" lang="en-US" altLang="ja-JP" sz="1600" dirty="0"/>
          </a:p>
          <a:p>
            <a:pPr algn="l"/>
            <a:r>
              <a:rPr lang="ja-JP" altLang="en-US" sz="1400" dirty="0">
                <a:solidFill>
                  <a:srgbClr val="C00000"/>
                </a:solidFill>
              </a:rPr>
              <a:t>前頭葉</a:t>
            </a:r>
            <a:r>
              <a:rPr lang="ja-JP" altLang="en-US" sz="1400" dirty="0"/>
              <a:t>　思考、随意運動</a:t>
            </a:r>
            <a:endParaRPr lang="en-US" altLang="ja-JP" sz="1400" dirty="0"/>
          </a:p>
          <a:p>
            <a:pPr algn="l"/>
            <a:r>
              <a:rPr kumimoji="1" lang="ja-JP" altLang="en-US" sz="1400" dirty="0">
                <a:solidFill>
                  <a:srgbClr val="C00000"/>
                </a:solidFill>
              </a:rPr>
              <a:t>頭頂葉</a:t>
            </a:r>
            <a:r>
              <a:rPr kumimoji="1" lang="ja-JP" altLang="en-US" sz="1400" dirty="0"/>
              <a:t>　皮膚感覚、認知</a:t>
            </a:r>
            <a:endParaRPr kumimoji="1" lang="en-US" altLang="ja-JP" sz="1400" dirty="0"/>
          </a:p>
          <a:p>
            <a:pPr algn="l"/>
            <a:r>
              <a:rPr lang="ja-JP" altLang="en-US" sz="1400" dirty="0">
                <a:solidFill>
                  <a:srgbClr val="C00000"/>
                </a:solidFill>
              </a:rPr>
              <a:t>側頭葉</a:t>
            </a:r>
            <a:r>
              <a:rPr lang="ja-JP" altLang="en-US" sz="1400" dirty="0"/>
              <a:t>　言語、聴覚、記憶</a:t>
            </a:r>
            <a:endParaRPr lang="en-US" altLang="ja-JP" sz="1400" dirty="0"/>
          </a:p>
          <a:p>
            <a:pPr algn="l"/>
            <a:r>
              <a:rPr kumimoji="1" lang="ja-JP" altLang="en-US" sz="1400" dirty="0">
                <a:solidFill>
                  <a:srgbClr val="C00000"/>
                </a:solidFill>
              </a:rPr>
              <a:t>後頭葉</a:t>
            </a:r>
            <a:r>
              <a:rPr kumimoji="1" lang="ja-JP" altLang="en-US" sz="1400" dirty="0"/>
              <a:t>　視覚</a:t>
            </a:r>
            <a:endParaRPr kumimoji="1" lang="ja-JP" altLang="en-US" sz="1200" dirty="0"/>
          </a:p>
        </p:txBody>
      </p:sp>
      <p:sp>
        <p:nvSpPr>
          <p:cNvPr id="11" name="角丸四角形 10">
            <a:extLst>
              <a:ext uri="{FF2B5EF4-FFF2-40B4-BE49-F238E27FC236}">
                <a16:creationId xmlns:a16="http://schemas.microsoft.com/office/drawing/2014/main" id="{3BB6075E-21AD-0644-9E45-861BFBFCA4F9}"/>
              </a:ext>
            </a:extLst>
          </p:cNvPr>
          <p:cNvSpPr/>
          <p:nvPr/>
        </p:nvSpPr>
        <p:spPr>
          <a:xfrm>
            <a:off x="4211782" y="2109460"/>
            <a:ext cx="2789382" cy="8092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363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9277" y="2935756"/>
            <a:ext cx="7594623" cy="2455394"/>
          </a:xfrm>
          <a:prstGeom prst="rect">
            <a:avLst/>
          </a:prstGeom>
        </p:spPr>
      </p:pic>
      <p:sp>
        <p:nvSpPr>
          <p:cNvPr id="2" name="タイトル 1"/>
          <p:cNvSpPr>
            <a:spLocks noGrp="1"/>
          </p:cNvSpPr>
          <p:nvPr>
            <p:ph type="title"/>
          </p:nvPr>
        </p:nvSpPr>
        <p:spPr>
          <a:xfrm>
            <a:off x="457200" y="274638"/>
            <a:ext cx="8229600" cy="922114"/>
          </a:xfrm>
        </p:spPr>
        <p:txBody>
          <a:bodyPr>
            <a:normAutofit/>
          </a:bodyPr>
          <a:lstStyle/>
          <a:p>
            <a:r>
              <a:rPr kumimoji="1" lang="ja-JP" altLang="en-US" sz="3200" dirty="0"/>
              <a:t>外からの刺激に対する応答</a:t>
            </a:r>
            <a:r>
              <a:rPr kumimoji="1" lang="ja-JP" altLang="en-US" sz="2800" dirty="0"/>
              <a:t>　</a:t>
            </a:r>
            <a:r>
              <a:rPr kumimoji="1" lang="ja-JP" altLang="en-US" sz="2000" dirty="0"/>
              <a:t>教科書</a:t>
            </a:r>
            <a:r>
              <a:rPr kumimoji="1" lang="en-US" altLang="ja-JP" sz="2000" dirty="0"/>
              <a:t>p.119</a:t>
            </a:r>
            <a:r>
              <a:rPr kumimoji="1" lang="ja-JP" altLang="en-US" sz="2000" dirty="0" err="1"/>
              <a:t>、</a:t>
            </a:r>
            <a:r>
              <a:rPr kumimoji="1" lang="ja-JP" altLang="en-US" sz="2000" dirty="0"/>
              <a:t>プリント</a:t>
            </a:r>
            <a:r>
              <a:rPr kumimoji="1" lang="en-US" altLang="ja-JP" sz="2000" dirty="0"/>
              <a:t>p.3</a:t>
            </a:r>
            <a:endParaRPr kumimoji="1" lang="ja-JP" altLang="en-US" dirty="0"/>
          </a:p>
        </p:txBody>
      </p:sp>
      <p:sp>
        <p:nvSpPr>
          <p:cNvPr id="3" name="左中かっこ 2"/>
          <p:cNvSpPr/>
          <p:nvPr/>
        </p:nvSpPr>
        <p:spPr>
          <a:xfrm rot="5400000">
            <a:off x="3019426" y="1635595"/>
            <a:ext cx="400050" cy="2257425"/>
          </a:xfrm>
          <a:prstGeom prst="leftBrace">
            <a:avLst>
              <a:gd name="adj1" fmla="val 53616"/>
              <a:gd name="adj2" fmla="val 50422"/>
            </a:avLst>
          </a:prstGeom>
          <a:ln w="19050">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
        <p:nvSpPr>
          <p:cNvPr id="5" name="左中かっこ 4"/>
          <p:cNvSpPr/>
          <p:nvPr/>
        </p:nvSpPr>
        <p:spPr>
          <a:xfrm rot="5400000">
            <a:off x="5591176" y="1635595"/>
            <a:ext cx="400050" cy="2257425"/>
          </a:xfrm>
          <a:prstGeom prst="leftBrace">
            <a:avLst>
              <a:gd name="adj1" fmla="val 53616"/>
              <a:gd name="adj2" fmla="val 50422"/>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p:cNvSpPr txBox="1"/>
          <p:nvPr/>
        </p:nvSpPr>
        <p:spPr>
          <a:xfrm>
            <a:off x="2790825" y="2178519"/>
            <a:ext cx="877163" cy="369332"/>
          </a:xfrm>
          <a:prstGeom prst="rect">
            <a:avLst/>
          </a:prstGeom>
          <a:noFill/>
          <a:ln>
            <a:solidFill>
              <a:srgbClr val="FF0000"/>
            </a:solidFill>
          </a:ln>
        </p:spPr>
        <p:txBody>
          <a:bodyPr wrap="none" rtlCol="0">
            <a:spAutoFit/>
          </a:bodyPr>
          <a:lstStyle/>
          <a:p>
            <a:r>
              <a:rPr lang="ja-JP" altLang="en-US" dirty="0">
                <a:solidFill>
                  <a:srgbClr val="FF0000"/>
                </a:solidFill>
              </a:rPr>
              <a:t>求心路</a:t>
            </a:r>
            <a:endParaRPr kumimoji="1" lang="ja-JP" altLang="en-US" dirty="0">
              <a:solidFill>
                <a:srgbClr val="FF0000"/>
              </a:solidFill>
            </a:endParaRPr>
          </a:p>
        </p:txBody>
      </p:sp>
      <p:sp>
        <p:nvSpPr>
          <p:cNvPr id="7" name="テキスト ボックス 6"/>
          <p:cNvSpPr txBox="1"/>
          <p:nvPr/>
        </p:nvSpPr>
        <p:spPr>
          <a:xfrm>
            <a:off x="5353050" y="2178519"/>
            <a:ext cx="877163" cy="369332"/>
          </a:xfrm>
          <a:prstGeom prst="rect">
            <a:avLst/>
          </a:prstGeom>
          <a:noFill/>
          <a:ln>
            <a:solidFill>
              <a:srgbClr val="0070C0"/>
            </a:solidFill>
          </a:ln>
        </p:spPr>
        <p:txBody>
          <a:bodyPr wrap="none" rtlCol="0">
            <a:spAutoFit/>
          </a:bodyPr>
          <a:lstStyle/>
          <a:p>
            <a:r>
              <a:rPr kumimoji="1" lang="ja-JP" altLang="en-US" dirty="0">
                <a:solidFill>
                  <a:srgbClr val="0070C0"/>
                </a:solidFill>
              </a:rPr>
              <a:t>遠心路</a:t>
            </a:r>
          </a:p>
        </p:txBody>
      </p:sp>
    </p:spTree>
    <p:extLst>
      <p:ext uri="{BB962C8B-B14F-4D97-AF65-F5344CB8AC3E}">
        <p14:creationId xmlns:p14="http://schemas.microsoft.com/office/powerpoint/2010/main" val="159027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タンパク質を</a:t>
            </a:r>
            <a:r>
              <a:rPr lang="ja-JP" altLang="en-US" dirty="0"/>
              <a:t>構成する</a:t>
            </a:r>
            <a:r>
              <a:rPr kumimoji="1" lang="ja-JP" altLang="en-US" dirty="0"/>
              <a:t>アミノ酸は</a:t>
            </a:r>
            <a:r>
              <a:rPr kumimoji="1" lang="en-US" altLang="ja-JP" dirty="0"/>
              <a:t>20</a:t>
            </a:r>
            <a:r>
              <a:rPr kumimoji="1" lang="ja-JP" altLang="en-US" dirty="0"/>
              <a:t>種類</a:t>
            </a:r>
          </a:p>
        </p:txBody>
      </p:sp>
      <p:sp>
        <p:nvSpPr>
          <p:cNvPr id="3" name="テキスト ボックス 2"/>
          <p:cNvSpPr txBox="1"/>
          <p:nvPr/>
        </p:nvSpPr>
        <p:spPr>
          <a:xfrm>
            <a:off x="876300" y="6010275"/>
            <a:ext cx="5686425" cy="584775"/>
          </a:xfrm>
          <a:prstGeom prst="rect">
            <a:avLst/>
          </a:prstGeom>
          <a:noFill/>
        </p:spPr>
        <p:txBody>
          <a:bodyPr wrap="square" rtlCol="0">
            <a:spAutoFit/>
          </a:bodyPr>
          <a:lstStyle/>
          <a:p>
            <a:r>
              <a:rPr kumimoji="1" lang="ja-JP" altLang="en-US" sz="1600" dirty="0"/>
              <a:t>タンパク質</a:t>
            </a:r>
            <a:r>
              <a:rPr lang="ja-JP" altLang="en-US" sz="1600" dirty="0"/>
              <a:t>にな</a:t>
            </a:r>
            <a:r>
              <a:rPr kumimoji="1" lang="ja-JP" altLang="en-US" sz="1600" dirty="0"/>
              <a:t>らないアミノ酸もある</a:t>
            </a:r>
            <a:endParaRPr kumimoji="1" lang="en-US" altLang="ja-JP" sz="1600" dirty="0"/>
          </a:p>
          <a:p>
            <a:r>
              <a:rPr lang="ja-JP" altLang="en-US" sz="1600" dirty="0"/>
              <a:t>　オルニチン、クレアチン、</a:t>
            </a:r>
            <a:r>
              <a:rPr lang="en-US" altLang="ja-JP" sz="1600" dirty="0">
                <a:latin typeface="+mn-ea"/>
              </a:rPr>
              <a:t>γ</a:t>
            </a:r>
            <a:r>
              <a:rPr lang="ja-JP" altLang="en-US" sz="1600" dirty="0"/>
              <a:t>アミノ酪酸（</a:t>
            </a:r>
            <a:r>
              <a:rPr lang="en-US" altLang="ja-JP" sz="1600" dirty="0"/>
              <a:t>GABA</a:t>
            </a:r>
            <a:r>
              <a:rPr lang="ja-JP" altLang="en-US" sz="1600" dirty="0"/>
              <a:t>）など</a:t>
            </a:r>
            <a:endParaRPr kumimoji="1" lang="ja-JP" altLang="en-US" sz="1600" dirty="0"/>
          </a:p>
        </p:txBody>
      </p:sp>
      <p:sp>
        <p:nvSpPr>
          <p:cNvPr id="8" name="テキスト ボックス 7"/>
          <p:cNvSpPr txBox="1"/>
          <p:nvPr/>
        </p:nvSpPr>
        <p:spPr>
          <a:xfrm>
            <a:off x="1357311" y="5328699"/>
            <a:ext cx="2701381" cy="369332"/>
          </a:xfrm>
          <a:prstGeom prst="rect">
            <a:avLst/>
          </a:prstGeom>
          <a:noFill/>
        </p:spPr>
        <p:txBody>
          <a:bodyPr wrap="none" rtlCol="0">
            <a:spAutoFit/>
          </a:bodyPr>
          <a:lstStyle/>
          <a:p>
            <a:r>
              <a:rPr kumimoji="1" lang="en-US" altLang="ja-JP" dirty="0"/>
              <a:t>p.29</a:t>
            </a:r>
            <a:r>
              <a:rPr kumimoji="1" lang="ja-JP" altLang="en-US" dirty="0"/>
              <a:t>　図</a:t>
            </a:r>
            <a:r>
              <a:rPr lang="en-US" altLang="ja-JP" dirty="0"/>
              <a:t>1</a:t>
            </a:r>
            <a:r>
              <a:rPr kumimoji="1" lang="ja-JP" altLang="en-US" dirty="0"/>
              <a:t>　アミノ酸の構造</a:t>
            </a:r>
          </a:p>
        </p:txBody>
      </p:sp>
      <p:pic>
        <p:nvPicPr>
          <p:cNvPr id="7" name="図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0764" y="2186671"/>
            <a:ext cx="4530634" cy="2432954"/>
          </a:xfrm>
          <a:prstGeom prst="rect">
            <a:avLst/>
          </a:prstGeom>
        </p:spPr>
      </p:pic>
      <p:pic>
        <p:nvPicPr>
          <p:cNvPr id="11" name="図 10"/>
          <p:cNvPicPr>
            <a:picLocks noChangeAspect="1"/>
          </p:cNvPicPr>
          <p:nvPr/>
        </p:nvPicPr>
        <p:blipFill rotWithShape="1">
          <a:blip r:embed="rId3" cstate="email">
            <a:extLst>
              <a:ext uri="{28A0092B-C50C-407E-A947-70E740481C1C}">
                <a14:useLocalDpi xmlns:a14="http://schemas.microsoft.com/office/drawing/2010/main"/>
              </a:ext>
            </a:extLst>
          </a:blip>
          <a:srcRect r="-2327"/>
          <a:stretch/>
        </p:blipFill>
        <p:spPr>
          <a:xfrm>
            <a:off x="45766" y="1395411"/>
            <a:ext cx="4664728" cy="3529013"/>
          </a:xfrm>
          <a:prstGeom prst="rect">
            <a:avLst/>
          </a:prstGeom>
        </p:spPr>
      </p:pic>
      <p:sp>
        <p:nvSpPr>
          <p:cNvPr id="5" name="円/楕円 4"/>
          <p:cNvSpPr/>
          <p:nvPr/>
        </p:nvSpPr>
        <p:spPr>
          <a:xfrm>
            <a:off x="7591426" y="4143376"/>
            <a:ext cx="271462" cy="190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6846094" y="5513365"/>
            <a:ext cx="1016794" cy="447675"/>
          </a:xfrm>
          <a:prstGeom prst="wedgeRoundRectCallout">
            <a:avLst>
              <a:gd name="adj1" fmla="val 41930"/>
              <a:gd name="adj2" fmla="val -309841"/>
              <a:gd name="adj3" fmla="val 16667"/>
            </a:avLst>
          </a:prstGeom>
          <a:solidFill>
            <a:schemeClr val="accent6">
              <a:lumMod val="75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SH</a:t>
            </a:r>
            <a:r>
              <a:rPr kumimoji="1" lang="ja-JP" altLang="en-US" sz="1200" dirty="0"/>
              <a:t>基同士で</a:t>
            </a:r>
            <a:r>
              <a:rPr kumimoji="1" lang="en-US" altLang="ja-JP" sz="1200" dirty="0"/>
              <a:t>S-S</a:t>
            </a:r>
            <a:r>
              <a:rPr kumimoji="1" lang="ja-JP" altLang="en-US" sz="1200" dirty="0"/>
              <a:t>結合</a:t>
            </a:r>
          </a:p>
        </p:txBody>
      </p:sp>
      <p:sp>
        <p:nvSpPr>
          <p:cNvPr id="10" name="下矢印 9"/>
          <p:cNvSpPr/>
          <p:nvPr/>
        </p:nvSpPr>
        <p:spPr>
          <a:xfrm>
            <a:off x="7286624" y="5972175"/>
            <a:ext cx="180000" cy="209550"/>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562725" y="6170803"/>
            <a:ext cx="1787669" cy="646331"/>
          </a:xfrm>
          <a:prstGeom prst="rect">
            <a:avLst/>
          </a:prstGeom>
          <a:solidFill>
            <a:schemeClr val="accent6">
              <a:lumMod val="75000"/>
            </a:schemeClr>
          </a:solidFill>
        </p:spPr>
        <p:txBody>
          <a:bodyPr wrap="none" rtlCol="0">
            <a:spAutoFit/>
          </a:bodyPr>
          <a:lstStyle/>
          <a:p>
            <a:pPr algn="ctr"/>
            <a:r>
              <a:rPr kumimoji="1" lang="ja-JP" altLang="en-US" dirty="0">
                <a:solidFill>
                  <a:schemeClr val="bg1"/>
                </a:solidFill>
              </a:rPr>
              <a:t>タンパク質の</a:t>
            </a:r>
            <a:endParaRPr kumimoji="1" lang="en-US" altLang="ja-JP" dirty="0">
              <a:solidFill>
                <a:schemeClr val="bg1"/>
              </a:solidFill>
            </a:endParaRPr>
          </a:p>
          <a:p>
            <a:pPr algn="ctr"/>
            <a:r>
              <a:rPr kumimoji="1" lang="ja-JP" altLang="en-US" dirty="0">
                <a:solidFill>
                  <a:schemeClr val="bg1"/>
                </a:solidFill>
              </a:rPr>
              <a:t>立体構造に重要</a:t>
            </a:r>
          </a:p>
        </p:txBody>
      </p:sp>
    </p:spTree>
    <p:extLst>
      <p:ext uri="{BB962C8B-B14F-4D97-AF65-F5344CB8AC3E}">
        <p14:creationId xmlns:p14="http://schemas.microsoft.com/office/powerpoint/2010/main" val="3322857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血液・体液と循環</a:t>
            </a:r>
            <a:r>
              <a:rPr lang="ja-JP" altLang="en-US" sz="3200" dirty="0"/>
              <a:t>　</a:t>
            </a:r>
            <a:r>
              <a:rPr lang="ja-JP" altLang="en-US" sz="2800" dirty="0"/>
              <a:t>教科書</a:t>
            </a:r>
            <a:r>
              <a:rPr lang="en-US" altLang="ja-JP" sz="2800" dirty="0"/>
              <a:t>p.120</a:t>
            </a:r>
            <a:endParaRPr kumimoji="1" lang="ja-JP" altLang="en-US" dirty="0"/>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0650" y="1313730"/>
            <a:ext cx="6362700" cy="5303614"/>
          </a:xfrm>
          <a:prstGeom prst="rect">
            <a:avLst/>
          </a:prstGeom>
        </p:spPr>
      </p:pic>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3788" y="6553199"/>
            <a:ext cx="1876424" cy="247651"/>
          </a:xfrm>
          <a:prstGeom prst="rect">
            <a:avLst/>
          </a:prstGeom>
        </p:spPr>
      </p:pic>
    </p:spTree>
    <p:extLst>
      <p:ext uri="{BB962C8B-B14F-4D97-AF65-F5344CB8AC3E}">
        <p14:creationId xmlns:p14="http://schemas.microsoft.com/office/powerpoint/2010/main" val="3089490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3900" y="1318112"/>
            <a:ext cx="6374665" cy="5425588"/>
          </a:xfrm>
          <a:prstGeom prst="rect">
            <a:avLst/>
          </a:prstGeom>
        </p:spPr>
      </p:pic>
      <p:sp>
        <p:nvSpPr>
          <p:cNvPr id="2" name="タイトル 1"/>
          <p:cNvSpPr>
            <a:spLocks noGrp="1"/>
          </p:cNvSpPr>
          <p:nvPr>
            <p:ph type="title"/>
          </p:nvPr>
        </p:nvSpPr>
        <p:spPr>
          <a:xfrm>
            <a:off x="457200" y="274638"/>
            <a:ext cx="8229600" cy="922114"/>
          </a:xfrm>
        </p:spPr>
        <p:txBody>
          <a:bodyPr>
            <a:normAutofit fontScale="90000"/>
          </a:bodyPr>
          <a:lstStyle/>
          <a:p>
            <a:r>
              <a:rPr kumimoji="1" lang="ja-JP" altLang="en-US" dirty="0"/>
              <a:t>心臓を中心とする循環系</a:t>
            </a:r>
            <a:r>
              <a:rPr kumimoji="1" lang="ja-JP" altLang="en-US" sz="2800" dirty="0"/>
              <a:t>　教科書</a:t>
            </a:r>
            <a:r>
              <a:rPr kumimoji="1" lang="en-US" altLang="ja-JP" sz="2800" dirty="0"/>
              <a:t>p.125</a:t>
            </a:r>
            <a:r>
              <a:rPr kumimoji="1" lang="ja-JP" altLang="en-US" sz="2800" dirty="0" err="1"/>
              <a:t>、</a:t>
            </a:r>
            <a:r>
              <a:rPr kumimoji="1" lang="ja-JP" altLang="en-US" sz="2800" dirty="0"/>
              <a:t>プリント</a:t>
            </a:r>
            <a:r>
              <a:rPr kumimoji="1" lang="en-US" altLang="ja-JP" sz="2800" dirty="0"/>
              <a:t>p.6</a:t>
            </a:r>
            <a:endParaRPr kumimoji="1" lang="ja-JP" altLang="en-US" dirty="0"/>
          </a:p>
        </p:txBody>
      </p:sp>
      <p:cxnSp>
        <p:nvCxnSpPr>
          <p:cNvPr id="4" name="直線矢印コネクタ 3"/>
          <p:cNvCxnSpPr/>
          <p:nvPr/>
        </p:nvCxnSpPr>
        <p:spPr>
          <a:xfrm>
            <a:off x="3638550" y="1485900"/>
            <a:ext cx="0" cy="11239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3562350" y="4552950"/>
            <a:ext cx="0" cy="1123950"/>
          </a:xfrm>
          <a:prstGeom prst="straightConnector1">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3981450" y="3802626"/>
            <a:ext cx="304800" cy="638175"/>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4487752" y="3016813"/>
            <a:ext cx="0" cy="75247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4743569" y="1652148"/>
            <a:ext cx="952500" cy="58102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2790825" y="1924050"/>
            <a:ext cx="609600" cy="200025"/>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638858" y="1488659"/>
            <a:ext cx="800219" cy="338554"/>
          </a:xfrm>
          <a:prstGeom prst="rect">
            <a:avLst/>
          </a:prstGeom>
          <a:noFill/>
        </p:spPr>
        <p:txBody>
          <a:bodyPr wrap="none" rtlCol="0">
            <a:spAutoFit/>
          </a:bodyPr>
          <a:lstStyle/>
          <a:p>
            <a:r>
              <a:rPr kumimoji="1" lang="ja-JP" altLang="en-US" sz="1600" dirty="0"/>
              <a:t>肺動脈</a:t>
            </a:r>
          </a:p>
        </p:txBody>
      </p:sp>
      <p:cxnSp>
        <p:nvCxnSpPr>
          <p:cNvPr id="16" name="直線矢印コネクタ 15"/>
          <p:cNvCxnSpPr/>
          <p:nvPr/>
        </p:nvCxnSpPr>
        <p:spPr>
          <a:xfrm flipH="1">
            <a:off x="5453779" y="2185109"/>
            <a:ext cx="780989" cy="523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5267265" y="3221831"/>
            <a:ext cx="1" cy="6762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4719438" y="3295649"/>
            <a:ext cx="323788" cy="5286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4297219" y="1459520"/>
            <a:ext cx="628681" cy="4363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322218" y="1989013"/>
            <a:ext cx="800219" cy="338554"/>
          </a:xfrm>
          <a:prstGeom prst="rect">
            <a:avLst/>
          </a:prstGeom>
          <a:noFill/>
        </p:spPr>
        <p:txBody>
          <a:bodyPr wrap="none" rtlCol="0">
            <a:spAutoFit/>
          </a:bodyPr>
          <a:lstStyle/>
          <a:p>
            <a:r>
              <a:rPr kumimoji="1" lang="ja-JP" altLang="en-US" sz="1600" dirty="0"/>
              <a:t>肺静脈</a:t>
            </a:r>
          </a:p>
        </p:txBody>
      </p:sp>
      <p:sp>
        <p:nvSpPr>
          <p:cNvPr id="28" name="テキスト ボックス 27"/>
          <p:cNvSpPr txBox="1"/>
          <p:nvPr/>
        </p:nvSpPr>
        <p:spPr>
          <a:xfrm>
            <a:off x="4862282" y="1252914"/>
            <a:ext cx="800219" cy="338554"/>
          </a:xfrm>
          <a:prstGeom prst="rect">
            <a:avLst/>
          </a:prstGeom>
          <a:noFill/>
        </p:spPr>
        <p:txBody>
          <a:bodyPr wrap="none" rtlCol="0">
            <a:spAutoFit/>
          </a:bodyPr>
          <a:lstStyle/>
          <a:p>
            <a:r>
              <a:rPr kumimoji="1" lang="ja-JP" altLang="en-US" sz="1600" dirty="0"/>
              <a:t>大動脈</a:t>
            </a:r>
          </a:p>
        </p:txBody>
      </p:sp>
      <p:cxnSp>
        <p:nvCxnSpPr>
          <p:cNvPr id="29" name="直線矢印コネクタ 28"/>
          <p:cNvCxnSpPr/>
          <p:nvPr/>
        </p:nvCxnSpPr>
        <p:spPr>
          <a:xfrm flipH="1">
            <a:off x="7191436" y="2547937"/>
            <a:ext cx="540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743825" y="2347912"/>
            <a:ext cx="877163" cy="646331"/>
          </a:xfrm>
          <a:prstGeom prst="rect">
            <a:avLst/>
          </a:prstGeom>
          <a:noFill/>
        </p:spPr>
        <p:txBody>
          <a:bodyPr wrap="none" rtlCol="0">
            <a:spAutoFit/>
          </a:bodyPr>
          <a:lstStyle/>
          <a:p>
            <a:r>
              <a:rPr kumimoji="1" lang="ja-JP" altLang="en-US" dirty="0"/>
              <a:t>動脈血</a:t>
            </a:r>
            <a:endParaRPr kumimoji="1" lang="en-US" altLang="ja-JP" dirty="0"/>
          </a:p>
          <a:p>
            <a:r>
              <a:rPr lang="ja-JP" altLang="en-US" dirty="0"/>
              <a:t>静脈血</a:t>
            </a:r>
            <a:endParaRPr kumimoji="1" lang="ja-JP" altLang="en-US" dirty="0"/>
          </a:p>
        </p:txBody>
      </p:sp>
      <p:cxnSp>
        <p:nvCxnSpPr>
          <p:cNvPr id="31" name="直線矢印コネクタ 30"/>
          <p:cNvCxnSpPr/>
          <p:nvPr/>
        </p:nvCxnSpPr>
        <p:spPr>
          <a:xfrm flipH="1">
            <a:off x="7191436" y="2814637"/>
            <a:ext cx="5400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06113" y="1517763"/>
            <a:ext cx="2362082" cy="923330"/>
          </a:xfrm>
          <a:prstGeom prst="rect">
            <a:avLst/>
          </a:prstGeom>
          <a:solidFill>
            <a:schemeClr val="accent6">
              <a:lumMod val="20000"/>
              <a:lumOff val="80000"/>
            </a:schemeClr>
          </a:solidFill>
          <a:ln>
            <a:solidFill>
              <a:srgbClr val="FF0000"/>
            </a:solidFill>
          </a:ln>
        </p:spPr>
        <p:txBody>
          <a:bodyPr wrap="square" rtlCol="0">
            <a:spAutoFit/>
          </a:bodyPr>
          <a:lstStyle/>
          <a:p>
            <a:r>
              <a:rPr kumimoji="1" lang="ja-JP" altLang="en-US" dirty="0"/>
              <a:t>心臓では洞房結節で最初の拍動が始まる</a:t>
            </a:r>
            <a:endParaRPr kumimoji="1" lang="en-US" altLang="ja-JP" dirty="0"/>
          </a:p>
          <a:p>
            <a:r>
              <a:rPr lang="ja-JP" altLang="en-US" dirty="0"/>
              <a:t>（ペースメーカー）</a:t>
            </a:r>
            <a:endParaRPr kumimoji="1" lang="ja-JP" altLang="en-US" dirty="0"/>
          </a:p>
        </p:txBody>
      </p:sp>
      <p:sp>
        <p:nvSpPr>
          <p:cNvPr id="5" name="円/楕円 4"/>
          <p:cNvSpPr/>
          <p:nvPr/>
        </p:nvSpPr>
        <p:spPr>
          <a:xfrm>
            <a:off x="3476625" y="5610225"/>
            <a:ext cx="216000" cy="216000"/>
          </a:xfrm>
          <a:prstGeom prst="ellipse">
            <a:avLst/>
          </a:prstGeom>
          <a:gradFill flip="none" rotWithShape="1">
            <a:gsLst>
              <a:gs pos="0">
                <a:srgbClr val="8E0000"/>
              </a:gs>
              <a:gs pos="50000">
                <a:srgbClr val="CB6D6B"/>
              </a:gs>
              <a:gs pos="100000">
                <a:schemeClr val="accent2">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623436" y="1616024"/>
            <a:ext cx="216000" cy="216000"/>
          </a:xfrm>
          <a:prstGeom prst="ellipse">
            <a:avLst/>
          </a:prstGeom>
          <a:gradFill flip="none" rotWithShape="1">
            <a:gsLst>
              <a:gs pos="0">
                <a:srgbClr val="FF0000"/>
              </a:gs>
              <a:gs pos="50000">
                <a:srgbClr val="FF7D7D"/>
              </a:gs>
              <a:gs pos="100000">
                <a:srgbClr val="FF6D6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4411552" y="2758828"/>
            <a:ext cx="216000" cy="216000"/>
          </a:xfrm>
          <a:prstGeom prst="ellipse">
            <a:avLst/>
          </a:prstGeom>
          <a:gradFill flip="none" rotWithShape="1">
            <a:gsLst>
              <a:gs pos="0">
                <a:srgbClr val="FF0000"/>
              </a:gs>
              <a:gs pos="50000">
                <a:srgbClr val="FF7D7D"/>
              </a:gs>
              <a:gs pos="100000">
                <a:srgbClr val="FF6D6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493305" y="1277719"/>
            <a:ext cx="1507144" cy="646331"/>
          </a:xfrm>
          <a:prstGeom prst="rect">
            <a:avLst/>
          </a:prstGeom>
          <a:solidFill>
            <a:srgbClr val="FFF1C5"/>
          </a:solidFill>
        </p:spPr>
        <p:txBody>
          <a:bodyPr wrap="none" rtlCol="0">
            <a:spAutoFit/>
          </a:bodyPr>
          <a:lstStyle/>
          <a:p>
            <a:r>
              <a:rPr kumimoji="1" lang="ja-JP" altLang="en-US" dirty="0"/>
              <a:t>肺でガス交換</a:t>
            </a:r>
            <a:endParaRPr kumimoji="1" lang="en-US" altLang="ja-JP" dirty="0"/>
          </a:p>
          <a:p>
            <a:r>
              <a:rPr lang="en-US" altLang="ja-JP" dirty="0"/>
              <a:t>CO</a:t>
            </a:r>
            <a:r>
              <a:rPr lang="en-US" altLang="ja-JP" baseline="-25000" dirty="0"/>
              <a:t>2</a:t>
            </a:r>
            <a:r>
              <a:rPr lang="ja-JP" altLang="en-US" dirty="0"/>
              <a:t>⇄</a:t>
            </a:r>
            <a:r>
              <a:rPr lang="en-US" altLang="ja-JP" dirty="0"/>
              <a:t>O</a:t>
            </a:r>
            <a:r>
              <a:rPr lang="en-US" altLang="ja-JP" baseline="-25000" dirty="0"/>
              <a:t>2</a:t>
            </a:r>
            <a:endParaRPr kumimoji="1" lang="ja-JP" altLang="en-US" baseline="-25000" dirty="0"/>
          </a:p>
        </p:txBody>
      </p:sp>
      <p:sp>
        <p:nvSpPr>
          <p:cNvPr id="8" name="テキスト ボックス 7"/>
          <p:cNvSpPr txBox="1"/>
          <p:nvPr/>
        </p:nvSpPr>
        <p:spPr>
          <a:xfrm>
            <a:off x="3494565" y="1248258"/>
            <a:ext cx="931665" cy="338554"/>
          </a:xfrm>
          <a:prstGeom prst="rect">
            <a:avLst/>
          </a:prstGeom>
          <a:solidFill>
            <a:schemeClr val="accent4">
              <a:lumMod val="50000"/>
            </a:schemeClr>
          </a:solidFill>
          <a:ln>
            <a:noFill/>
          </a:ln>
        </p:spPr>
        <p:txBody>
          <a:bodyPr wrap="none" rtlCol="0">
            <a:spAutoFit/>
          </a:bodyPr>
          <a:lstStyle/>
          <a:p>
            <a:r>
              <a:rPr kumimoji="1" lang="en-US" altLang="ja-JP" sz="1600" dirty="0">
                <a:solidFill>
                  <a:schemeClr val="bg1"/>
                </a:solidFill>
              </a:rPr>
              <a:t>H26</a:t>
            </a:r>
            <a:r>
              <a:rPr kumimoji="1" lang="ja-JP" altLang="en-US" sz="1600" dirty="0">
                <a:solidFill>
                  <a:schemeClr val="bg1"/>
                </a:solidFill>
              </a:rPr>
              <a:t>国試</a:t>
            </a:r>
          </a:p>
        </p:txBody>
      </p:sp>
      <p:sp>
        <p:nvSpPr>
          <p:cNvPr id="33" name="テキスト ボックス 32"/>
          <p:cNvSpPr txBox="1"/>
          <p:nvPr/>
        </p:nvSpPr>
        <p:spPr>
          <a:xfrm>
            <a:off x="95369" y="3089885"/>
            <a:ext cx="931665" cy="338554"/>
          </a:xfrm>
          <a:prstGeom prst="rect">
            <a:avLst/>
          </a:prstGeom>
          <a:solidFill>
            <a:srgbClr val="002060"/>
          </a:solidFill>
        </p:spPr>
        <p:txBody>
          <a:bodyPr wrap="none" rtlCol="0">
            <a:spAutoFit/>
          </a:bodyPr>
          <a:lstStyle/>
          <a:p>
            <a:r>
              <a:rPr kumimoji="1" lang="en-US" altLang="ja-JP" sz="1600" dirty="0">
                <a:solidFill>
                  <a:schemeClr val="bg1"/>
                </a:solidFill>
              </a:rPr>
              <a:t>H23</a:t>
            </a:r>
            <a:r>
              <a:rPr kumimoji="1" lang="ja-JP" altLang="en-US" sz="1600" dirty="0">
                <a:solidFill>
                  <a:schemeClr val="bg1"/>
                </a:solidFill>
              </a:rPr>
              <a:t>国試</a:t>
            </a:r>
          </a:p>
        </p:txBody>
      </p:sp>
    </p:spTree>
    <p:extLst>
      <p:ext uri="{BB962C8B-B14F-4D97-AF65-F5344CB8AC3E}">
        <p14:creationId xmlns:p14="http://schemas.microsoft.com/office/powerpoint/2010/main" val="112007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9" presetClass="path" presetSubtype="0" accel="50000" decel="50000" fill="hold" grpId="0" nodeType="withEffect">
                                  <p:stCondLst>
                                    <p:cond delay="0"/>
                                  </p:stCondLst>
                                  <p:childTnLst>
                                    <p:animMotion origin="layout" path="M -3.88889E-6 3.7037E-6 C -3.88889E-6 -0.03496 -0.01458 -0.2963 0.01945 -0.2963 C 0.03143 -0.33635 0.04671 -0.25463 0.05903 -0.2338 C 0.07309 -0.2051 0.09809 -0.09422 0.10382 -0.12408 C 0.12674 -0.10602 0.07153 -0.3963 0.09341 -0.41297 C 0.10209 -0.47084 0.11268 -0.46713 0.13403 -0.49352 C 0.16094 -0.52014 0.21737 -0.55371 0.25452 -0.57269 C 0.29167 -0.59167 0.33525 -0.60047 0.3566 -0.60787 " pathEditMode="relative" rAng="0" ptsTypes="ffaffaaf">
                                      <p:cBhvr>
                                        <p:cTn id="8" dur="5000" fill="hold"/>
                                        <p:tgtEl>
                                          <p:spTgt spid="5"/>
                                        </p:tgtEl>
                                        <p:attrNameLst>
                                          <p:attrName>ppt_x</p:attrName>
                                          <p:attrName>ppt_y</p:attrName>
                                        </p:attrNameLst>
                                      </p:cBhvr>
                                      <p:rCtr x="17101" y="-30394"/>
                                    </p:animMotion>
                                  </p:childTnLst>
                                </p:cTn>
                              </p:par>
                            </p:childTnLst>
                          </p:cTn>
                        </p:par>
                        <p:par>
                          <p:cTn id="9" fill="hold">
                            <p:stCondLst>
                              <p:cond delay="5000"/>
                            </p:stCondLst>
                            <p:childTnLst>
                              <p:par>
                                <p:cTn id="10" presetID="1" presetClass="exit" presetSubtype="0" fill="hold" grpId="1"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3.88889E-6 1.11111E-6 L -0.16355 0.07176 C -0.14584 0.06342 -0.22674 0.12454 -0.24202 0.14491 C -0.25747 0.16574 -0.27014 0.17106 -0.27292 0.20139 C -0.28108 0.22824 -0.29063 0.27824 -0.29132 0.30602 L -0.25938 0.3838 L -0.28716 0.3838 L -0.29896 0.33102 L -0.33785 0.24213 " pathEditMode="relative" rAng="0" ptsTypes="FffaFAAAF">
                                      <p:cBhvr>
                                        <p:cTn id="15" dur="3000" fill="hold"/>
                                        <p:tgtEl>
                                          <p:spTgt spid="24"/>
                                        </p:tgtEl>
                                        <p:attrNameLst>
                                          <p:attrName>ppt_x</p:attrName>
                                          <p:attrName>ppt_y</p:attrName>
                                        </p:attrNameLst>
                                      </p:cBhvr>
                                      <p:rCtr x="-16892" y="19190"/>
                                    </p:animMotion>
                                  </p:childTnLst>
                                </p:cTn>
                              </p:par>
                            </p:childTnLst>
                          </p:cTn>
                        </p:par>
                        <p:par>
                          <p:cTn id="16" fill="hold">
                            <p:stCondLst>
                              <p:cond delay="3000"/>
                            </p:stCondLst>
                            <p:childTnLst>
                              <p:par>
                                <p:cTn id="17" presetID="1" presetClass="exit" presetSubtype="0" fill="hold" grpId="1" nodeType="after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ntr" presetSubtype="0" fill="hold" grpId="0" nodeType="withEffect">
                                  <p:stCondLst>
                                    <p:cond delay="500"/>
                                  </p:stCondLst>
                                  <p:childTnLst>
                                    <p:set>
                                      <p:cBhvr>
                                        <p:cTn id="20" dur="1" fill="hold">
                                          <p:stCondLst>
                                            <p:cond delay="0"/>
                                          </p:stCondLst>
                                        </p:cTn>
                                        <p:tgtEl>
                                          <p:spTgt spid="32"/>
                                        </p:tgtEl>
                                        <p:attrNameLst>
                                          <p:attrName>style.visibility</p:attrName>
                                        </p:attrNameLst>
                                      </p:cBhvr>
                                      <p:to>
                                        <p:strVal val="visible"/>
                                      </p:to>
                                    </p:set>
                                  </p:childTnLst>
                                </p:cTn>
                              </p:par>
                              <p:par>
                                <p:cTn id="21" presetID="37" presetClass="path" presetSubtype="0" accel="50000" decel="50000" fill="hold" grpId="1" nodeType="withEffect">
                                  <p:stCondLst>
                                    <p:cond delay="0"/>
                                  </p:stCondLst>
                                  <p:childTnLst>
                                    <p:animMotion origin="layout" path="M 0.00104 0.00671 L -0.02118 -0.05532 C -0.02813 -0.07662 -0.0191 -0.11921 0.00243 -0.13032 C 0.02465 -0.14977 0.05573 -0.18518 0.06979 -0.19421 L 0.17604 -0.23403 L 0.28368 -0.23125 " pathEditMode="relative" rAng="0" ptsTypes="FffFAF">
                                      <p:cBhvr>
                                        <p:cTn id="22" dur="3000" fill="hold"/>
                                        <p:tgtEl>
                                          <p:spTgt spid="32"/>
                                        </p:tgtEl>
                                        <p:attrNameLst>
                                          <p:attrName>ppt_x</p:attrName>
                                          <p:attrName>ppt_y</p:attrName>
                                        </p:attrNameLst>
                                      </p:cBhvr>
                                      <p:rCtr x="12674" y="-12037"/>
                                    </p:animMotion>
                                  </p:childTnLst>
                                </p:cTn>
                              </p:par>
                            </p:childTnLst>
                          </p:cTn>
                        </p:par>
                        <p:par>
                          <p:cTn id="23" fill="hold">
                            <p:stCondLst>
                              <p:cond delay="6000"/>
                            </p:stCondLst>
                            <p:childTnLst>
                              <p:par>
                                <p:cTn id="24" presetID="1" presetClass="exit" presetSubtype="0" fill="hold" grpId="2" nodeType="afterEffect">
                                  <p:stCondLst>
                                    <p:cond delay="0"/>
                                  </p:stCondLst>
                                  <p:childTnLst>
                                    <p:set>
                                      <p:cBhvr>
                                        <p:cTn id="25"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24" grpId="0" animBg="1"/>
      <p:bldP spid="24" grpId="1" animBg="1"/>
      <p:bldP spid="32" grpId="0" animBg="1"/>
      <p:bldP spid="32" grpId="1" animBg="1"/>
      <p:bldP spid="32"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心臓に関する基本知識</a:t>
            </a:r>
          </a:p>
        </p:txBody>
      </p:sp>
      <p:sp>
        <p:nvSpPr>
          <p:cNvPr id="3" name="サブタイトル 2"/>
          <p:cNvSpPr>
            <a:spLocks noGrp="1"/>
          </p:cNvSpPr>
          <p:nvPr>
            <p:ph type="subTitle" idx="1"/>
          </p:nvPr>
        </p:nvSpPr>
        <p:spPr/>
        <p:txBody>
          <a:bodyPr>
            <a:normAutofit fontScale="92500" lnSpcReduction="10000"/>
          </a:bodyPr>
          <a:lstStyle/>
          <a:p>
            <a:pPr marL="514350" indent="-514350">
              <a:buFont typeface="Wingdings" pitchFamily="2" charset="2"/>
              <a:buChar char="n"/>
            </a:pPr>
            <a:r>
              <a:rPr kumimoji="1" lang="ja-JP" altLang="en-US"/>
              <a:t>大静脈</a:t>
            </a:r>
            <a:r>
              <a:rPr kumimoji="1" lang="ja-JP" altLang="en-US" dirty="0"/>
              <a:t>から血液が入ってくる場所はどこか？</a:t>
            </a:r>
            <a:endParaRPr kumimoji="1" lang="en-US" altLang="ja-JP" dirty="0"/>
          </a:p>
          <a:p>
            <a:r>
              <a:rPr lang="ja-JP" altLang="en-US" dirty="0">
                <a:solidFill>
                  <a:srgbClr val="C00000"/>
                </a:solidFill>
              </a:rPr>
              <a:t>　　　右心房　　右心室　　左心房　　左心室</a:t>
            </a:r>
            <a:endParaRPr lang="en-US" altLang="ja-JP" dirty="0">
              <a:solidFill>
                <a:srgbClr val="C00000"/>
              </a:solidFill>
            </a:endParaRPr>
          </a:p>
          <a:p>
            <a:pPr marL="514350" indent="-514350">
              <a:buFont typeface="Wingdings" pitchFamily="2" charset="2"/>
              <a:buChar char="n"/>
            </a:pPr>
            <a:r>
              <a:rPr kumimoji="1" lang="ja-JP" altLang="en-US"/>
              <a:t>大動脈</a:t>
            </a:r>
            <a:r>
              <a:rPr kumimoji="1" lang="ja-JP" altLang="en-US" dirty="0"/>
              <a:t>に血液が出て行く場所はどこか？</a:t>
            </a:r>
            <a:endParaRPr kumimoji="1" lang="en-US" altLang="ja-JP" dirty="0"/>
          </a:p>
          <a:p>
            <a:r>
              <a:rPr lang="ja-JP" altLang="en-US" dirty="0">
                <a:solidFill>
                  <a:srgbClr val="C00000"/>
                </a:solidFill>
              </a:rPr>
              <a:t>　　　右心房　　右心室　　左心房　　左心室</a:t>
            </a:r>
            <a:endParaRPr lang="en-US" altLang="ja-JP" dirty="0">
              <a:solidFill>
                <a:srgbClr val="C00000"/>
              </a:solidFill>
            </a:endParaRPr>
          </a:p>
          <a:p>
            <a:pPr marL="514350" indent="-514350">
              <a:buFont typeface="Wingdings" pitchFamily="2" charset="2"/>
              <a:buChar char="n"/>
            </a:pPr>
            <a:r>
              <a:rPr kumimoji="1" lang="ja-JP" altLang="en-US" dirty="0"/>
              <a:t>肺に血液が出て行く場所はどこか？</a:t>
            </a:r>
            <a:endParaRPr kumimoji="1" lang="en-US" altLang="ja-JP" dirty="0"/>
          </a:p>
          <a:p>
            <a:r>
              <a:rPr lang="ja-JP" altLang="en-US" dirty="0">
                <a:solidFill>
                  <a:srgbClr val="C00000"/>
                </a:solidFill>
              </a:rPr>
              <a:t>　　　右心房　　右心室　　左心房　　左心室</a:t>
            </a:r>
            <a:endParaRPr lang="en-US" altLang="ja-JP" dirty="0">
              <a:solidFill>
                <a:srgbClr val="C00000"/>
              </a:solidFill>
            </a:endParaRPr>
          </a:p>
          <a:p>
            <a:pPr marL="514350" indent="-514350">
              <a:buFont typeface="Wingdings" pitchFamily="2" charset="2"/>
              <a:buChar char="n"/>
            </a:pPr>
            <a:r>
              <a:rPr kumimoji="1" lang="ja-JP" altLang="en-US" dirty="0"/>
              <a:t>肺から血液が戻ってくる場所はどこか？</a:t>
            </a:r>
            <a:endParaRPr kumimoji="1" lang="en-US" altLang="ja-JP" dirty="0"/>
          </a:p>
          <a:p>
            <a:r>
              <a:rPr lang="ja-JP" altLang="en-US" dirty="0">
                <a:solidFill>
                  <a:srgbClr val="C00000"/>
                </a:solidFill>
              </a:rPr>
              <a:t>　　　右心房　　右心室　　左心房　　左心室</a:t>
            </a:r>
            <a:endParaRPr lang="en-US" altLang="ja-JP" dirty="0">
              <a:solidFill>
                <a:srgbClr val="C00000"/>
              </a:solidFill>
            </a:endParaRPr>
          </a:p>
          <a:p>
            <a:pPr marL="457200" indent="-457200">
              <a:buFont typeface="Wingdings" pitchFamily="2" charset="2"/>
              <a:buChar char="n"/>
            </a:pPr>
            <a:r>
              <a:rPr lang="ja-JP" altLang="en-US" dirty="0"/>
              <a:t>心臓で最初の拍動が始まる場所はどこか？</a:t>
            </a:r>
            <a:endParaRPr lang="en-US" altLang="ja-JP" dirty="0"/>
          </a:p>
          <a:p>
            <a:r>
              <a:rPr lang="ja-JP" altLang="en-US" dirty="0">
                <a:solidFill>
                  <a:srgbClr val="C00000"/>
                </a:solidFill>
              </a:rPr>
              <a:t>　　　右心房　　右心室　　左心房　　左心室</a:t>
            </a:r>
            <a:endParaRPr lang="en-US" altLang="ja-JP" dirty="0">
              <a:solidFill>
                <a:srgbClr val="C00000"/>
              </a:solidFill>
            </a:endParaRPr>
          </a:p>
        </p:txBody>
      </p:sp>
      <p:sp>
        <p:nvSpPr>
          <p:cNvPr id="4" name="角丸四角形 3"/>
          <p:cNvSpPr/>
          <p:nvPr/>
        </p:nvSpPr>
        <p:spPr>
          <a:xfrm>
            <a:off x="1213757" y="2013857"/>
            <a:ext cx="1200150" cy="438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5572125" y="2872468"/>
            <a:ext cx="1200150" cy="438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627539" y="3726996"/>
            <a:ext cx="1200150" cy="438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076700" y="4641397"/>
            <a:ext cx="1200150" cy="438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213757" y="5509532"/>
            <a:ext cx="1200150" cy="438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1 つの角を丸めた四角形 8"/>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7774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email">
            <a:extLst>
              <a:ext uri="{28A0092B-C50C-407E-A947-70E740481C1C}">
                <a14:useLocalDpi xmlns:a14="http://schemas.microsoft.com/office/drawing/2010/main"/>
              </a:ext>
            </a:extLst>
          </a:blip>
          <a:srcRect r="-72"/>
          <a:stretch/>
        </p:blipFill>
        <p:spPr>
          <a:xfrm>
            <a:off x="180000" y="1440179"/>
            <a:ext cx="8021441" cy="5299915"/>
          </a:xfrm>
          <a:prstGeom prst="rect">
            <a:avLst/>
          </a:prstGeom>
        </p:spPr>
      </p:pic>
      <p:sp>
        <p:nvSpPr>
          <p:cNvPr id="2" name="タイトル 1"/>
          <p:cNvSpPr>
            <a:spLocks noGrp="1"/>
          </p:cNvSpPr>
          <p:nvPr>
            <p:ph type="title"/>
          </p:nvPr>
        </p:nvSpPr>
        <p:spPr/>
        <p:txBody>
          <a:bodyPr/>
          <a:lstStyle/>
          <a:p>
            <a:r>
              <a:rPr kumimoji="1" lang="ja-JP" altLang="en-US" dirty="0"/>
              <a:t>排泄器官　腎臓</a:t>
            </a:r>
            <a:r>
              <a:rPr kumimoji="1" lang="ja-JP" altLang="en-US" sz="2800" dirty="0"/>
              <a:t>　教科書</a:t>
            </a:r>
            <a:r>
              <a:rPr kumimoji="1" lang="en-US" altLang="ja-JP" sz="2800" dirty="0"/>
              <a:t>p.122</a:t>
            </a:r>
            <a:r>
              <a:rPr kumimoji="1" lang="ja-JP" altLang="en-US" sz="2800" dirty="0" err="1"/>
              <a:t>、</a:t>
            </a:r>
            <a:r>
              <a:rPr kumimoji="1" lang="ja-JP" altLang="en-US" sz="2800" dirty="0"/>
              <a:t>プリント</a:t>
            </a:r>
            <a:r>
              <a:rPr kumimoji="1" lang="en-US" altLang="ja-JP" sz="2800" dirty="0"/>
              <a:t>p.4</a:t>
            </a:r>
            <a:endParaRPr kumimoji="1" lang="ja-JP" altLang="en-US" dirty="0"/>
          </a:p>
        </p:txBody>
      </p:sp>
      <p:sp>
        <p:nvSpPr>
          <p:cNvPr id="3" name="テキスト ボックス 2"/>
          <p:cNvSpPr txBox="1"/>
          <p:nvPr/>
        </p:nvSpPr>
        <p:spPr>
          <a:xfrm>
            <a:off x="7060816" y="6296025"/>
            <a:ext cx="543739" cy="307777"/>
          </a:xfrm>
          <a:prstGeom prst="rect">
            <a:avLst/>
          </a:prstGeom>
          <a:noFill/>
        </p:spPr>
        <p:txBody>
          <a:bodyPr wrap="none" rtlCol="0">
            <a:spAutoFit/>
          </a:bodyPr>
          <a:lstStyle/>
          <a:p>
            <a:r>
              <a:rPr kumimoji="1" lang="ja-JP" altLang="en-US" sz="1400" dirty="0"/>
              <a:t>尿道</a:t>
            </a:r>
          </a:p>
        </p:txBody>
      </p:sp>
      <p:sp>
        <p:nvSpPr>
          <p:cNvPr id="5" name="テキスト ボックス 4"/>
          <p:cNvSpPr txBox="1"/>
          <p:nvPr/>
        </p:nvSpPr>
        <p:spPr>
          <a:xfrm>
            <a:off x="7433705" y="5166156"/>
            <a:ext cx="543739" cy="307777"/>
          </a:xfrm>
          <a:prstGeom prst="rect">
            <a:avLst/>
          </a:prstGeom>
          <a:noFill/>
        </p:spPr>
        <p:txBody>
          <a:bodyPr wrap="none" rtlCol="0">
            <a:spAutoFit/>
          </a:bodyPr>
          <a:lstStyle/>
          <a:p>
            <a:r>
              <a:rPr kumimoji="1" lang="ja-JP" altLang="en-US" sz="1400" dirty="0"/>
              <a:t>尿管</a:t>
            </a:r>
          </a:p>
        </p:txBody>
      </p:sp>
      <p:sp>
        <p:nvSpPr>
          <p:cNvPr id="4" name="下矢印 3"/>
          <p:cNvSpPr/>
          <p:nvPr/>
        </p:nvSpPr>
        <p:spPr>
          <a:xfrm>
            <a:off x="7284380" y="6096000"/>
            <a:ext cx="108000" cy="20955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788553" y="2492326"/>
            <a:ext cx="1210588" cy="338554"/>
          </a:xfrm>
          <a:prstGeom prst="rect">
            <a:avLst/>
          </a:prstGeom>
          <a:noFill/>
        </p:spPr>
        <p:txBody>
          <a:bodyPr wrap="none" rtlCol="0">
            <a:spAutoFit/>
          </a:bodyPr>
          <a:lstStyle/>
          <a:p>
            <a:r>
              <a:rPr kumimoji="1" lang="ja-JP" altLang="en-US" sz="1600" dirty="0">
                <a:solidFill>
                  <a:srgbClr val="FF0000"/>
                </a:solidFill>
              </a:rPr>
              <a:t>糸球体濾過</a:t>
            </a:r>
          </a:p>
        </p:txBody>
      </p:sp>
      <p:sp>
        <p:nvSpPr>
          <p:cNvPr id="9" name="テキスト ボックス 8"/>
          <p:cNvSpPr txBox="1"/>
          <p:nvPr/>
        </p:nvSpPr>
        <p:spPr>
          <a:xfrm>
            <a:off x="4265597" y="3544473"/>
            <a:ext cx="800219" cy="338554"/>
          </a:xfrm>
          <a:prstGeom prst="rect">
            <a:avLst/>
          </a:prstGeom>
          <a:noFill/>
        </p:spPr>
        <p:txBody>
          <a:bodyPr wrap="none" rtlCol="0">
            <a:spAutoFit/>
          </a:bodyPr>
          <a:lstStyle/>
          <a:p>
            <a:r>
              <a:rPr kumimoji="1" lang="ja-JP" altLang="en-US" sz="1600" dirty="0">
                <a:solidFill>
                  <a:srgbClr val="FF0000"/>
                </a:solidFill>
              </a:rPr>
              <a:t>再吸収</a:t>
            </a:r>
          </a:p>
        </p:txBody>
      </p:sp>
      <p:sp>
        <p:nvSpPr>
          <p:cNvPr id="10" name="テキスト ボックス 9"/>
          <p:cNvSpPr txBox="1"/>
          <p:nvPr/>
        </p:nvSpPr>
        <p:spPr>
          <a:xfrm>
            <a:off x="6055154" y="1196752"/>
            <a:ext cx="1444626" cy="830997"/>
          </a:xfrm>
          <a:prstGeom prst="wedgeRectCallout">
            <a:avLst>
              <a:gd name="adj1" fmla="val -5667"/>
              <a:gd name="adj2" fmla="val 87715"/>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kumimoji="1" lang="ja-JP" altLang="en-US" sz="1600" dirty="0">
                <a:solidFill>
                  <a:schemeClr val="tx1"/>
                </a:solidFill>
              </a:rPr>
              <a:t>アルドステロン</a:t>
            </a:r>
            <a:endParaRPr kumimoji="1" lang="en-US" altLang="ja-JP" sz="1600" dirty="0">
              <a:solidFill>
                <a:schemeClr val="tx1"/>
              </a:solidFill>
            </a:endParaRPr>
          </a:p>
          <a:p>
            <a:pPr algn="ctr"/>
            <a:r>
              <a:rPr lang="ja-JP" altLang="en-US" sz="1600" dirty="0">
                <a:solidFill>
                  <a:schemeClr val="tx1"/>
                </a:solidFill>
              </a:rPr>
              <a:t>↓</a:t>
            </a:r>
            <a:endParaRPr lang="en-US" altLang="ja-JP" sz="1600" dirty="0">
              <a:solidFill>
                <a:schemeClr val="tx1"/>
              </a:solidFill>
            </a:endParaRPr>
          </a:p>
          <a:p>
            <a:pPr algn="ctr"/>
            <a:r>
              <a:rPr kumimoji="1" lang="en-US" altLang="ja-JP" sz="1600" dirty="0">
                <a:solidFill>
                  <a:schemeClr val="tx1"/>
                </a:solidFill>
              </a:rPr>
              <a:t>Na</a:t>
            </a:r>
            <a:r>
              <a:rPr kumimoji="1" lang="en-US" altLang="ja-JP" sz="1600" baseline="30000" dirty="0">
                <a:solidFill>
                  <a:schemeClr val="tx1"/>
                </a:solidFill>
              </a:rPr>
              <a:t>+</a:t>
            </a:r>
            <a:r>
              <a:rPr kumimoji="1" lang="ja-JP" altLang="en-US" sz="1600" dirty="0">
                <a:solidFill>
                  <a:schemeClr val="tx1"/>
                </a:solidFill>
              </a:rPr>
              <a:t>再吸収</a:t>
            </a:r>
          </a:p>
        </p:txBody>
      </p:sp>
      <p:sp>
        <p:nvSpPr>
          <p:cNvPr id="11" name="テキスト ボックス 10"/>
          <p:cNvSpPr txBox="1"/>
          <p:nvPr/>
        </p:nvSpPr>
        <p:spPr>
          <a:xfrm>
            <a:off x="7705575" y="2322304"/>
            <a:ext cx="1273105" cy="830997"/>
          </a:xfrm>
          <a:prstGeom prst="wedgeRectCallout">
            <a:avLst>
              <a:gd name="adj1" fmla="val -64482"/>
              <a:gd name="adj2" fmla="val 51038"/>
            </a:avLst>
          </a:prstGeom>
          <a:ln/>
        </p:spPr>
        <p:style>
          <a:lnRef idx="0">
            <a:schemeClr val="dk1"/>
          </a:lnRef>
          <a:fillRef idx="3">
            <a:schemeClr val="dk1"/>
          </a:fillRef>
          <a:effectRef idx="3">
            <a:schemeClr val="dk1"/>
          </a:effectRef>
          <a:fontRef idx="minor">
            <a:schemeClr val="lt1"/>
          </a:fontRef>
        </p:style>
        <p:txBody>
          <a:bodyPr wrap="none" rtlCol="0">
            <a:spAutoFit/>
          </a:bodyPr>
          <a:lstStyle/>
          <a:p>
            <a:pPr algn="ctr"/>
            <a:r>
              <a:rPr lang="ja-JP" altLang="en-US" sz="1600" dirty="0">
                <a:solidFill>
                  <a:schemeClr val="bg1"/>
                </a:solidFill>
              </a:rPr>
              <a:t>バソプレシン</a:t>
            </a:r>
            <a:endParaRPr lang="en-US" altLang="ja-JP" sz="1600" dirty="0">
              <a:solidFill>
                <a:schemeClr val="bg1"/>
              </a:solidFill>
            </a:endParaRPr>
          </a:p>
          <a:p>
            <a:pPr algn="ctr"/>
            <a:r>
              <a:rPr lang="ja-JP" altLang="en-US" sz="1600" dirty="0">
                <a:solidFill>
                  <a:schemeClr val="bg1"/>
                </a:solidFill>
              </a:rPr>
              <a:t>↓</a:t>
            </a:r>
            <a:endParaRPr lang="en-US" altLang="ja-JP" sz="1600" dirty="0">
              <a:solidFill>
                <a:schemeClr val="bg1"/>
              </a:solidFill>
            </a:endParaRPr>
          </a:p>
          <a:p>
            <a:pPr algn="ctr"/>
            <a:r>
              <a:rPr kumimoji="1" lang="ja-JP" altLang="en-US" sz="1600" dirty="0">
                <a:solidFill>
                  <a:schemeClr val="bg1"/>
                </a:solidFill>
              </a:rPr>
              <a:t>水 再吸収</a:t>
            </a:r>
          </a:p>
        </p:txBody>
      </p:sp>
    </p:spTree>
    <p:extLst>
      <p:ext uri="{BB962C8B-B14F-4D97-AF65-F5344CB8AC3E}">
        <p14:creationId xmlns:p14="http://schemas.microsoft.com/office/powerpoint/2010/main" val="42232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3200" dirty="0"/>
              <a:t>　　腎臓に関する基本知識</a:t>
            </a:r>
          </a:p>
        </p:txBody>
      </p:sp>
      <p:sp>
        <p:nvSpPr>
          <p:cNvPr id="3" name="サブタイトル 2"/>
          <p:cNvSpPr>
            <a:spLocks noGrp="1"/>
          </p:cNvSpPr>
          <p:nvPr>
            <p:ph type="subTitle" idx="1"/>
          </p:nvPr>
        </p:nvSpPr>
        <p:spPr>
          <a:xfrm>
            <a:off x="512309" y="1514475"/>
            <a:ext cx="8119383" cy="5000625"/>
          </a:xfrm>
        </p:spPr>
        <p:txBody>
          <a:bodyPr>
            <a:normAutofit fontScale="85000" lnSpcReduction="10000"/>
          </a:bodyPr>
          <a:lstStyle/>
          <a:p>
            <a:r>
              <a:rPr lang="ja-JP" altLang="en-US" sz="3200" b="1" dirty="0"/>
              <a:t>１．</a:t>
            </a:r>
            <a:r>
              <a:rPr lang="ja-JP" altLang="en-US" sz="3200" dirty="0"/>
              <a:t>血液が</a:t>
            </a:r>
            <a:r>
              <a:rPr lang="ja-JP" altLang="en-US" sz="3200" u="sng" dirty="0"/>
              <a:t>濾過されて</a:t>
            </a:r>
            <a:r>
              <a:rPr lang="ja-JP" altLang="en-US" sz="3200" dirty="0"/>
              <a:t>尿になる場所はどこか？　</a:t>
            </a:r>
            <a:r>
              <a:rPr lang="ja-JP" altLang="en-US" sz="3200" b="1" dirty="0">
                <a:solidFill>
                  <a:srgbClr val="C00000"/>
                </a:solidFill>
              </a:rPr>
              <a:t>［ </a:t>
            </a:r>
            <a:r>
              <a:rPr lang="en-US" altLang="ja-JP" sz="3200" b="1" dirty="0">
                <a:solidFill>
                  <a:srgbClr val="C00000"/>
                </a:solidFill>
              </a:rPr>
              <a:t>E </a:t>
            </a:r>
            <a:r>
              <a:rPr lang="ja-JP" altLang="en-US" sz="3200" b="1" dirty="0">
                <a:solidFill>
                  <a:srgbClr val="C00000"/>
                </a:solidFill>
              </a:rPr>
              <a:t>］</a:t>
            </a:r>
            <a:endParaRPr kumimoji="1" lang="en-US" altLang="ja-JP" sz="3200" dirty="0"/>
          </a:p>
          <a:p>
            <a:pPr lvl="1" algn="l"/>
            <a:r>
              <a:rPr kumimoji="1" lang="en-US" altLang="ja-JP" sz="3200" dirty="0">
                <a:solidFill>
                  <a:srgbClr val="C00000"/>
                </a:solidFill>
              </a:rPr>
              <a:t>A. </a:t>
            </a:r>
            <a:r>
              <a:rPr kumimoji="1" lang="ja-JP" altLang="en-US" sz="3200" dirty="0">
                <a:solidFill>
                  <a:srgbClr val="C00000"/>
                </a:solidFill>
              </a:rPr>
              <a:t>尿管　　</a:t>
            </a:r>
            <a:r>
              <a:rPr kumimoji="1" lang="en-US" altLang="ja-JP" sz="3200" dirty="0">
                <a:solidFill>
                  <a:srgbClr val="C00000"/>
                </a:solidFill>
              </a:rPr>
              <a:t>B. </a:t>
            </a:r>
            <a:r>
              <a:rPr lang="ja-JP" altLang="en-US" sz="3200" dirty="0">
                <a:solidFill>
                  <a:srgbClr val="C00000"/>
                </a:solidFill>
              </a:rPr>
              <a:t>集合管　</a:t>
            </a:r>
            <a:r>
              <a:rPr kumimoji="1" lang="en-US" altLang="ja-JP" sz="3200" dirty="0">
                <a:solidFill>
                  <a:srgbClr val="C00000"/>
                </a:solidFill>
              </a:rPr>
              <a:t>C. </a:t>
            </a:r>
            <a:r>
              <a:rPr kumimoji="1" lang="ja-JP" altLang="en-US" sz="3200" dirty="0">
                <a:solidFill>
                  <a:srgbClr val="C00000"/>
                </a:solidFill>
              </a:rPr>
              <a:t>遠位尿細管</a:t>
            </a:r>
            <a:endParaRPr kumimoji="1" lang="en-US" altLang="ja-JP" sz="3200" dirty="0">
              <a:solidFill>
                <a:srgbClr val="C00000"/>
              </a:solidFill>
            </a:endParaRPr>
          </a:p>
          <a:p>
            <a:pPr lvl="1" algn="l"/>
            <a:r>
              <a:rPr lang="en-US" altLang="ja-JP" sz="3200" dirty="0">
                <a:solidFill>
                  <a:srgbClr val="C00000"/>
                </a:solidFill>
              </a:rPr>
              <a:t>D. </a:t>
            </a:r>
            <a:r>
              <a:rPr lang="ja-JP" altLang="en-US" sz="3200" dirty="0">
                <a:solidFill>
                  <a:srgbClr val="C00000"/>
                </a:solidFill>
              </a:rPr>
              <a:t>近位尿細管　　</a:t>
            </a:r>
            <a:r>
              <a:rPr lang="en-US" altLang="ja-JP" sz="3200" dirty="0">
                <a:solidFill>
                  <a:srgbClr val="C00000"/>
                </a:solidFill>
              </a:rPr>
              <a:t>E. </a:t>
            </a:r>
            <a:r>
              <a:rPr kumimoji="1" lang="ja-JP" altLang="en-US" sz="3200" dirty="0">
                <a:solidFill>
                  <a:srgbClr val="C00000"/>
                </a:solidFill>
              </a:rPr>
              <a:t>糸球体</a:t>
            </a:r>
            <a:endParaRPr kumimoji="1" lang="en-US" altLang="ja-JP" sz="3200" dirty="0">
              <a:solidFill>
                <a:srgbClr val="C00000"/>
              </a:solidFill>
            </a:endParaRPr>
          </a:p>
          <a:p>
            <a:pPr marL="446088" indent="-446088"/>
            <a:r>
              <a:rPr lang="ja-JP" altLang="en-US" sz="3200" dirty="0"/>
              <a:t>２．腎臓での</a:t>
            </a:r>
            <a:r>
              <a:rPr lang="ja-JP" altLang="en-US" sz="3200" u="sng" dirty="0"/>
              <a:t>再吸収が増えると</a:t>
            </a:r>
            <a:r>
              <a:rPr lang="ja-JP" altLang="en-US" sz="3200" dirty="0"/>
              <a:t>血液量はどうなるか？</a:t>
            </a:r>
            <a:r>
              <a:rPr lang="ja-JP" altLang="en-US" sz="3200" b="1" dirty="0">
                <a:solidFill>
                  <a:srgbClr val="C00000"/>
                </a:solidFill>
              </a:rPr>
              <a:t>［ </a:t>
            </a:r>
            <a:r>
              <a:rPr lang="en-US" altLang="ja-JP" sz="3200" b="1" dirty="0">
                <a:solidFill>
                  <a:srgbClr val="C00000"/>
                </a:solidFill>
              </a:rPr>
              <a:t>A </a:t>
            </a:r>
            <a:r>
              <a:rPr lang="ja-JP" altLang="en-US" sz="3200" b="1" dirty="0">
                <a:solidFill>
                  <a:srgbClr val="C00000"/>
                </a:solidFill>
              </a:rPr>
              <a:t>］</a:t>
            </a:r>
            <a:endParaRPr lang="en-US" altLang="ja-JP" sz="3200" dirty="0"/>
          </a:p>
          <a:p>
            <a:pPr marL="446088" indent="-446088"/>
            <a:r>
              <a:rPr kumimoji="1" lang="ja-JP" altLang="en-US" sz="3200" dirty="0"/>
              <a:t>　　</a:t>
            </a:r>
            <a:r>
              <a:rPr kumimoji="1" lang="en-US" altLang="ja-JP" sz="3200" dirty="0">
                <a:solidFill>
                  <a:srgbClr val="C00000"/>
                </a:solidFill>
              </a:rPr>
              <a:t>A. </a:t>
            </a:r>
            <a:r>
              <a:rPr kumimoji="1" lang="ja-JP" altLang="en-US" sz="3200" dirty="0">
                <a:solidFill>
                  <a:srgbClr val="C00000"/>
                </a:solidFill>
              </a:rPr>
              <a:t>増える　　</a:t>
            </a:r>
            <a:r>
              <a:rPr kumimoji="1" lang="en-US" altLang="ja-JP" sz="3200" dirty="0">
                <a:solidFill>
                  <a:srgbClr val="C00000"/>
                </a:solidFill>
              </a:rPr>
              <a:t>B. </a:t>
            </a:r>
            <a:r>
              <a:rPr kumimoji="1" lang="ja-JP" altLang="en-US" sz="3200" dirty="0">
                <a:solidFill>
                  <a:srgbClr val="C00000"/>
                </a:solidFill>
              </a:rPr>
              <a:t>減る　　</a:t>
            </a:r>
            <a:r>
              <a:rPr kumimoji="1" lang="en-US" altLang="ja-JP" sz="3200" dirty="0">
                <a:solidFill>
                  <a:srgbClr val="C00000"/>
                </a:solidFill>
              </a:rPr>
              <a:t>C. </a:t>
            </a:r>
            <a:r>
              <a:rPr kumimoji="1" lang="ja-JP" altLang="en-US" sz="3200" dirty="0">
                <a:solidFill>
                  <a:srgbClr val="C00000"/>
                </a:solidFill>
              </a:rPr>
              <a:t>変わらない</a:t>
            </a:r>
            <a:endParaRPr kumimoji="1" lang="en-US" altLang="ja-JP" sz="3200" dirty="0">
              <a:solidFill>
                <a:srgbClr val="C00000"/>
              </a:solidFill>
            </a:endParaRPr>
          </a:p>
          <a:p>
            <a:pPr marL="446088" indent="-446088"/>
            <a:r>
              <a:rPr lang="ja-JP" altLang="en-US" sz="3200" dirty="0"/>
              <a:t>３．</a:t>
            </a:r>
            <a:r>
              <a:rPr lang="ja-JP" altLang="ja-JP" sz="3200" u="sng" dirty="0"/>
              <a:t>再吸収が過剰</a:t>
            </a:r>
            <a:r>
              <a:rPr lang="ja-JP" altLang="ja-JP" sz="3200" dirty="0"/>
              <a:t>になると</a:t>
            </a:r>
            <a:r>
              <a:rPr lang="ja-JP" altLang="en-US" sz="3200" dirty="0"/>
              <a:t>現れ</a:t>
            </a:r>
            <a:r>
              <a:rPr lang="ja-JP" altLang="ja-JP" sz="3200" dirty="0"/>
              <a:t>る病態は何か？</a:t>
            </a:r>
            <a:r>
              <a:rPr lang="ja-JP" altLang="en-US" sz="3200" b="1" dirty="0">
                <a:solidFill>
                  <a:srgbClr val="C00000"/>
                </a:solidFill>
              </a:rPr>
              <a:t>［ </a:t>
            </a:r>
            <a:r>
              <a:rPr lang="en-US" altLang="ja-JP" sz="3200" b="1" dirty="0">
                <a:solidFill>
                  <a:srgbClr val="C00000"/>
                </a:solidFill>
              </a:rPr>
              <a:t>B </a:t>
            </a:r>
            <a:r>
              <a:rPr lang="ja-JP" altLang="en-US" sz="3200" b="1" dirty="0">
                <a:solidFill>
                  <a:srgbClr val="C00000"/>
                </a:solidFill>
              </a:rPr>
              <a:t>］</a:t>
            </a:r>
            <a:endParaRPr lang="en-US" altLang="ja-JP" sz="3200" dirty="0"/>
          </a:p>
          <a:p>
            <a:pPr marL="446088" indent="-446088"/>
            <a:r>
              <a:rPr kumimoji="1" lang="ja-JP" altLang="en-US" sz="3200" dirty="0">
                <a:solidFill>
                  <a:srgbClr val="C00000"/>
                </a:solidFill>
              </a:rPr>
              <a:t>　　</a:t>
            </a:r>
            <a:r>
              <a:rPr lang="en-US" altLang="ja-JP" sz="3200" dirty="0">
                <a:solidFill>
                  <a:srgbClr val="C00000"/>
                </a:solidFill>
              </a:rPr>
              <a:t>A. </a:t>
            </a:r>
            <a:r>
              <a:rPr lang="ja-JP" altLang="ja-JP" sz="3200" dirty="0">
                <a:solidFill>
                  <a:srgbClr val="C00000"/>
                </a:solidFill>
              </a:rPr>
              <a:t>脱水　　</a:t>
            </a:r>
            <a:r>
              <a:rPr lang="en-US" altLang="ja-JP" sz="3200" dirty="0">
                <a:solidFill>
                  <a:srgbClr val="C00000"/>
                </a:solidFill>
              </a:rPr>
              <a:t>B. </a:t>
            </a:r>
            <a:r>
              <a:rPr lang="ja-JP" altLang="ja-JP" sz="3200" dirty="0">
                <a:solidFill>
                  <a:srgbClr val="C00000"/>
                </a:solidFill>
              </a:rPr>
              <a:t>浮腫　　</a:t>
            </a:r>
            <a:r>
              <a:rPr lang="en-US" altLang="ja-JP" sz="3200" dirty="0">
                <a:solidFill>
                  <a:srgbClr val="C00000"/>
                </a:solidFill>
              </a:rPr>
              <a:t>C. </a:t>
            </a:r>
            <a:r>
              <a:rPr lang="ja-JP" altLang="ja-JP" sz="3200" dirty="0">
                <a:solidFill>
                  <a:srgbClr val="C00000"/>
                </a:solidFill>
              </a:rPr>
              <a:t>下痢</a:t>
            </a:r>
            <a:endParaRPr lang="en-US" altLang="ja-JP" sz="3200" dirty="0">
              <a:solidFill>
                <a:srgbClr val="C00000"/>
              </a:solidFill>
            </a:endParaRPr>
          </a:p>
          <a:p>
            <a:pPr marL="446088" indent="-446088"/>
            <a:r>
              <a:rPr kumimoji="1" lang="ja-JP" altLang="en-US" sz="3200" dirty="0"/>
              <a:t>４．再吸収を促進するホルモンはどれか？</a:t>
            </a:r>
            <a:r>
              <a:rPr kumimoji="1" lang="ja-JP" altLang="en-US" sz="3200" dirty="0">
                <a:solidFill>
                  <a:srgbClr val="C00000"/>
                </a:solidFill>
              </a:rPr>
              <a:t>　</a:t>
            </a:r>
            <a:r>
              <a:rPr kumimoji="1" lang="ja-JP" altLang="en-US" sz="3200" b="1" dirty="0">
                <a:solidFill>
                  <a:srgbClr val="C00000"/>
                </a:solidFill>
              </a:rPr>
              <a:t>［</a:t>
            </a:r>
            <a:r>
              <a:rPr kumimoji="1" lang="en-US" altLang="ja-JP" sz="3200" b="1" dirty="0">
                <a:solidFill>
                  <a:srgbClr val="C00000"/>
                </a:solidFill>
              </a:rPr>
              <a:t>C</a:t>
            </a:r>
            <a:r>
              <a:rPr kumimoji="1" lang="ja-JP" altLang="en-US" sz="3200" b="1" dirty="0">
                <a:solidFill>
                  <a:srgbClr val="C00000"/>
                </a:solidFill>
              </a:rPr>
              <a:t>　</a:t>
            </a:r>
            <a:r>
              <a:rPr kumimoji="1" lang="en-US" altLang="ja-JP" sz="3200" b="1" dirty="0">
                <a:solidFill>
                  <a:srgbClr val="C00000"/>
                </a:solidFill>
              </a:rPr>
              <a:t>E</a:t>
            </a:r>
            <a:r>
              <a:rPr kumimoji="1" lang="ja-JP" altLang="en-US" sz="3200" b="1" dirty="0">
                <a:solidFill>
                  <a:srgbClr val="C00000"/>
                </a:solidFill>
              </a:rPr>
              <a:t>］</a:t>
            </a:r>
            <a:endParaRPr kumimoji="1" lang="en-US" altLang="ja-JP" sz="3200" b="1" dirty="0">
              <a:solidFill>
                <a:srgbClr val="C00000"/>
              </a:solidFill>
            </a:endParaRPr>
          </a:p>
          <a:p>
            <a:pPr marL="446088" indent="-446088"/>
            <a:r>
              <a:rPr kumimoji="1" lang="ja-JP" altLang="en-US" sz="3200" dirty="0">
                <a:solidFill>
                  <a:srgbClr val="C00000"/>
                </a:solidFill>
              </a:rPr>
              <a:t>　　</a:t>
            </a:r>
            <a:r>
              <a:rPr kumimoji="1" lang="en-US" altLang="ja-JP" sz="3200" dirty="0">
                <a:solidFill>
                  <a:srgbClr val="C00000"/>
                </a:solidFill>
              </a:rPr>
              <a:t>A. </a:t>
            </a:r>
            <a:r>
              <a:rPr kumimoji="1" lang="ja-JP" altLang="en-US" sz="3200" dirty="0">
                <a:solidFill>
                  <a:srgbClr val="C00000"/>
                </a:solidFill>
              </a:rPr>
              <a:t>オキシトシン　</a:t>
            </a:r>
            <a:r>
              <a:rPr kumimoji="1" lang="en-US" altLang="ja-JP" sz="3200" dirty="0">
                <a:solidFill>
                  <a:srgbClr val="C00000"/>
                </a:solidFill>
              </a:rPr>
              <a:t>B. </a:t>
            </a:r>
            <a:r>
              <a:rPr kumimoji="1" lang="ja-JP" altLang="en-US" sz="3200" dirty="0">
                <a:solidFill>
                  <a:srgbClr val="C00000"/>
                </a:solidFill>
              </a:rPr>
              <a:t>甲状腺ホルモン　</a:t>
            </a:r>
            <a:r>
              <a:rPr kumimoji="1" lang="en-US" altLang="ja-JP" sz="3200" dirty="0">
                <a:solidFill>
                  <a:srgbClr val="C00000"/>
                </a:solidFill>
              </a:rPr>
              <a:t>C. </a:t>
            </a:r>
            <a:r>
              <a:rPr kumimoji="1" lang="ja-JP" altLang="en-US" sz="3200" dirty="0">
                <a:solidFill>
                  <a:srgbClr val="C00000"/>
                </a:solidFill>
              </a:rPr>
              <a:t>バソプレシン</a:t>
            </a:r>
            <a:endParaRPr kumimoji="1" lang="en-US" altLang="ja-JP" sz="3200" dirty="0">
              <a:solidFill>
                <a:srgbClr val="C00000"/>
              </a:solidFill>
            </a:endParaRPr>
          </a:p>
          <a:p>
            <a:pPr marL="446088" indent="-446088"/>
            <a:r>
              <a:rPr kumimoji="1" lang="ja-JP" altLang="en-US" sz="3200" dirty="0">
                <a:solidFill>
                  <a:srgbClr val="C00000"/>
                </a:solidFill>
              </a:rPr>
              <a:t>　　</a:t>
            </a:r>
            <a:r>
              <a:rPr kumimoji="1" lang="en-US" altLang="ja-JP" sz="3200" dirty="0">
                <a:solidFill>
                  <a:srgbClr val="C00000"/>
                </a:solidFill>
              </a:rPr>
              <a:t>D. </a:t>
            </a:r>
            <a:r>
              <a:rPr kumimoji="1" lang="ja-JP" altLang="en-US" sz="3200" dirty="0">
                <a:solidFill>
                  <a:srgbClr val="C00000"/>
                </a:solidFill>
              </a:rPr>
              <a:t>アドレナリン　</a:t>
            </a:r>
            <a:r>
              <a:rPr kumimoji="1" lang="en-US" altLang="ja-JP" sz="3200" dirty="0">
                <a:solidFill>
                  <a:srgbClr val="C00000"/>
                </a:solidFill>
              </a:rPr>
              <a:t>E.</a:t>
            </a:r>
            <a:r>
              <a:rPr lang="ja-JP" altLang="en-US" sz="3200" dirty="0">
                <a:solidFill>
                  <a:srgbClr val="C00000"/>
                </a:solidFill>
              </a:rPr>
              <a:t> アルドステロン</a:t>
            </a:r>
            <a:endParaRPr kumimoji="1" lang="ja-JP" altLang="en-US" sz="3200" dirty="0">
              <a:solidFill>
                <a:srgbClr val="C00000"/>
              </a:solidFill>
            </a:endParaRPr>
          </a:p>
        </p:txBody>
      </p:sp>
      <p:sp>
        <p:nvSpPr>
          <p:cNvPr id="5" name="1 つの角を丸めた四角形 4"/>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D</a:t>
            </a:r>
          </a:p>
        </p:txBody>
      </p:sp>
      <p:sp>
        <p:nvSpPr>
          <p:cNvPr id="6" name="正方形/長方形 5"/>
          <p:cNvSpPr/>
          <p:nvPr/>
        </p:nvSpPr>
        <p:spPr>
          <a:xfrm>
            <a:off x="7675789" y="1601561"/>
            <a:ext cx="337457" cy="370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273629" y="3233737"/>
            <a:ext cx="337457" cy="370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507060" y="4218213"/>
            <a:ext cx="337457" cy="370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992710" y="5084988"/>
            <a:ext cx="337457" cy="370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260770" y="5084988"/>
            <a:ext cx="337457" cy="370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971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kumimoji="1" lang="ja-JP" altLang="en-US" dirty="0"/>
              <a:t>内分泌器官</a:t>
            </a:r>
            <a:r>
              <a:rPr kumimoji="1" lang="ja-JP" altLang="en-US" sz="2800" dirty="0"/>
              <a:t>　教科書</a:t>
            </a:r>
            <a:r>
              <a:rPr kumimoji="1" lang="en-US" altLang="ja-JP" sz="2800" dirty="0"/>
              <a:t>p.123</a:t>
            </a:r>
            <a:r>
              <a:rPr kumimoji="1" lang="ja-JP" altLang="en-US" sz="2800" dirty="0" err="1"/>
              <a:t>、</a:t>
            </a:r>
            <a:r>
              <a:rPr kumimoji="1" lang="ja-JP" altLang="en-US" sz="2800" dirty="0"/>
              <a:t>プリント</a:t>
            </a:r>
            <a:r>
              <a:rPr kumimoji="1" lang="en-US" altLang="ja-JP" sz="2800" dirty="0"/>
              <a:t>p.5</a:t>
            </a:r>
            <a:endParaRPr kumimoji="1" lang="ja-JP" altLang="en-US" dirty="0"/>
          </a:p>
        </p:txBody>
      </p:sp>
      <p:pic>
        <p:nvPicPr>
          <p:cNvPr id="5122" name="Picture 2" descr="C:\Users\K_Ito\Documents\Scanned Documents\イメージ (4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02355" y="2598360"/>
            <a:ext cx="3638545" cy="370845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562075" y="2120780"/>
            <a:ext cx="896399" cy="307777"/>
          </a:xfrm>
          <a:prstGeom prst="borderCallout2">
            <a:avLst>
              <a:gd name="adj1" fmla="val 101618"/>
              <a:gd name="adj2" fmla="val 17713"/>
              <a:gd name="adj3" fmla="val 193695"/>
              <a:gd name="adj4" fmla="val 10420"/>
              <a:gd name="adj5" fmla="val 253121"/>
              <a:gd name="adj6" fmla="val 8673"/>
            </a:avLst>
          </a:prstGeom>
          <a:noFill/>
          <a:ln>
            <a:solidFill>
              <a:srgbClr val="FF0000"/>
            </a:solidFill>
          </a:ln>
        </p:spPr>
        <p:txBody>
          <a:bodyPr wrap="none" rtlCol="0">
            <a:spAutoFit/>
          </a:bodyPr>
          <a:lstStyle/>
          <a:p>
            <a:r>
              <a:rPr kumimoji="1" lang="ja-JP" altLang="en-US" sz="1400" dirty="0"/>
              <a:t>メラトニン</a:t>
            </a:r>
          </a:p>
        </p:txBody>
      </p:sp>
      <p:sp>
        <p:nvSpPr>
          <p:cNvPr id="8" name="テキスト ボックス 7"/>
          <p:cNvSpPr txBox="1"/>
          <p:nvPr/>
        </p:nvSpPr>
        <p:spPr>
          <a:xfrm>
            <a:off x="6213215" y="2616992"/>
            <a:ext cx="1109599" cy="523220"/>
          </a:xfrm>
          <a:prstGeom prst="borderCallout1">
            <a:avLst>
              <a:gd name="adj1" fmla="val 34096"/>
              <a:gd name="adj2" fmla="val -1778"/>
              <a:gd name="adj3" fmla="val 195548"/>
              <a:gd name="adj4" fmla="val -31778"/>
            </a:avLst>
          </a:prstGeom>
          <a:solidFill>
            <a:schemeClr val="bg1"/>
          </a:solidFill>
          <a:ln>
            <a:solidFill>
              <a:srgbClr val="FF0000"/>
            </a:solidFill>
          </a:ln>
        </p:spPr>
        <p:txBody>
          <a:bodyPr wrap="none" rtlCol="0">
            <a:spAutoFit/>
          </a:bodyPr>
          <a:lstStyle/>
          <a:p>
            <a:r>
              <a:rPr kumimoji="1" lang="ja-JP" altLang="en-US" sz="1400" dirty="0"/>
              <a:t>チロキシン</a:t>
            </a:r>
            <a:endParaRPr kumimoji="1" lang="en-US" altLang="ja-JP" sz="1400" dirty="0"/>
          </a:p>
          <a:p>
            <a:r>
              <a:rPr lang="ja-JP" altLang="en-US" sz="1400" dirty="0"/>
              <a:t>カルシトニン</a:t>
            </a:r>
            <a:endParaRPr kumimoji="1" lang="ja-JP" altLang="en-US" sz="1400" dirty="0"/>
          </a:p>
        </p:txBody>
      </p:sp>
      <p:sp>
        <p:nvSpPr>
          <p:cNvPr id="9" name="テキスト ボックス 8"/>
          <p:cNvSpPr txBox="1"/>
          <p:nvPr/>
        </p:nvSpPr>
        <p:spPr>
          <a:xfrm>
            <a:off x="3104515" y="2021622"/>
            <a:ext cx="1923925" cy="738664"/>
          </a:xfrm>
          <a:prstGeom prst="borderCallout1">
            <a:avLst>
              <a:gd name="adj1" fmla="val 101277"/>
              <a:gd name="adj2" fmla="val 27541"/>
              <a:gd name="adj3" fmla="val 140987"/>
              <a:gd name="adj4" fmla="val 38828"/>
            </a:avLst>
          </a:prstGeom>
          <a:noFill/>
          <a:ln>
            <a:solidFill>
              <a:srgbClr val="FF0000"/>
            </a:solidFill>
          </a:ln>
        </p:spPr>
        <p:txBody>
          <a:bodyPr wrap="none" rtlCol="0">
            <a:spAutoFit/>
          </a:bodyPr>
          <a:lstStyle/>
          <a:p>
            <a:r>
              <a:rPr kumimoji="1" lang="ja-JP" altLang="en-US" sz="1400" dirty="0"/>
              <a:t>ゴナドトロピン</a:t>
            </a:r>
            <a:r>
              <a:rPr kumimoji="1" lang="en-US" altLang="ja-JP" sz="1400" dirty="0"/>
              <a:t>*</a:t>
            </a:r>
          </a:p>
          <a:p>
            <a:r>
              <a:rPr lang="ja-JP" altLang="en-US" sz="1400" dirty="0"/>
              <a:t>甲状腺刺激ホルモン</a:t>
            </a:r>
            <a:endParaRPr lang="en-US" altLang="ja-JP" sz="1400" dirty="0"/>
          </a:p>
          <a:p>
            <a:r>
              <a:rPr kumimoji="1" lang="ja-JP" altLang="en-US" sz="1400" dirty="0"/>
              <a:t>副腎皮質刺激ホルモン</a:t>
            </a:r>
          </a:p>
        </p:txBody>
      </p:sp>
      <p:sp>
        <p:nvSpPr>
          <p:cNvPr id="10" name="テキスト ボックス 9"/>
          <p:cNvSpPr txBox="1"/>
          <p:nvPr/>
        </p:nvSpPr>
        <p:spPr>
          <a:xfrm>
            <a:off x="6729058" y="3791878"/>
            <a:ext cx="1564852" cy="523220"/>
          </a:xfrm>
          <a:prstGeom prst="borderCallout2">
            <a:avLst>
              <a:gd name="adj1" fmla="val 91373"/>
              <a:gd name="adj2" fmla="val -588"/>
              <a:gd name="adj3" fmla="val 106519"/>
              <a:gd name="adj4" fmla="val -9348"/>
              <a:gd name="adj5" fmla="val 139889"/>
              <a:gd name="adj6" fmla="val -37030"/>
            </a:avLst>
          </a:prstGeom>
          <a:solidFill>
            <a:schemeClr val="bg1"/>
          </a:solidFill>
          <a:ln>
            <a:solidFill>
              <a:srgbClr val="FF0000"/>
            </a:solidFill>
          </a:ln>
        </p:spPr>
        <p:txBody>
          <a:bodyPr wrap="none" rtlCol="0">
            <a:spAutoFit/>
          </a:bodyPr>
          <a:lstStyle/>
          <a:p>
            <a:r>
              <a:rPr kumimoji="1" lang="ja-JP" altLang="en-US" sz="1400" dirty="0"/>
              <a:t>副腎皮質ホルモン</a:t>
            </a:r>
            <a:endParaRPr kumimoji="1" lang="en-US" altLang="ja-JP" sz="1400" dirty="0"/>
          </a:p>
          <a:p>
            <a:r>
              <a:rPr lang="ja-JP" altLang="en-US" sz="1400" dirty="0"/>
              <a:t>アルドステロン</a:t>
            </a:r>
            <a:endParaRPr lang="en-US" altLang="ja-JP" sz="1400" dirty="0"/>
          </a:p>
        </p:txBody>
      </p:sp>
      <p:sp>
        <p:nvSpPr>
          <p:cNvPr id="11" name="テキスト ボックス 10"/>
          <p:cNvSpPr txBox="1"/>
          <p:nvPr/>
        </p:nvSpPr>
        <p:spPr>
          <a:xfrm>
            <a:off x="6458474" y="3339024"/>
            <a:ext cx="1564852" cy="307777"/>
          </a:xfrm>
          <a:prstGeom prst="borderCallout1">
            <a:avLst>
              <a:gd name="adj1" fmla="val 40234"/>
              <a:gd name="adj2" fmla="val 513"/>
              <a:gd name="adj3" fmla="val 204576"/>
              <a:gd name="adj4" fmla="val -21821"/>
            </a:avLst>
          </a:prstGeom>
          <a:solidFill>
            <a:schemeClr val="bg1"/>
          </a:solidFill>
          <a:ln>
            <a:solidFill>
              <a:srgbClr val="FF0000"/>
            </a:solidFill>
          </a:ln>
        </p:spPr>
        <p:txBody>
          <a:bodyPr wrap="none" rtlCol="0">
            <a:spAutoFit/>
          </a:bodyPr>
          <a:lstStyle/>
          <a:p>
            <a:r>
              <a:rPr kumimoji="1" lang="ja-JP" altLang="en-US" sz="1400" dirty="0"/>
              <a:t>副甲状腺ホルモン</a:t>
            </a:r>
          </a:p>
        </p:txBody>
      </p:sp>
      <p:sp>
        <p:nvSpPr>
          <p:cNvPr id="12" name="テキスト ボックス 11"/>
          <p:cNvSpPr txBox="1"/>
          <p:nvPr/>
        </p:nvSpPr>
        <p:spPr>
          <a:xfrm>
            <a:off x="6665261" y="5312648"/>
            <a:ext cx="995785" cy="523220"/>
          </a:xfrm>
          <a:prstGeom prst="borderCallout1">
            <a:avLst>
              <a:gd name="adj1" fmla="val -3656"/>
              <a:gd name="adj2" fmla="val 18206"/>
              <a:gd name="adj3" fmla="val -45557"/>
              <a:gd name="adj4" fmla="val 21221"/>
            </a:avLst>
          </a:prstGeom>
          <a:solidFill>
            <a:schemeClr val="bg1"/>
          </a:solidFill>
          <a:ln>
            <a:solidFill>
              <a:srgbClr val="FF0000"/>
            </a:solidFill>
          </a:ln>
        </p:spPr>
        <p:txBody>
          <a:bodyPr wrap="none" rtlCol="0">
            <a:spAutoFit/>
          </a:bodyPr>
          <a:lstStyle/>
          <a:p>
            <a:r>
              <a:rPr kumimoji="1" lang="ja-JP" altLang="en-US" sz="1400" dirty="0"/>
              <a:t>インスリン</a:t>
            </a:r>
            <a:endParaRPr kumimoji="1" lang="en-US" altLang="ja-JP" sz="1400" dirty="0"/>
          </a:p>
          <a:p>
            <a:r>
              <a:rPr lang="ja-JP" altLang="en-US" sz="1400" dirty="0"/>
              <a:t>グルカゴン</a:t>
            </a:r>
            <a:endParaRPr kumimoji="1" lang="ja-JP" altLang="en-US" sz="1400" dirty="0"/>
          </a:p>
        </p:txBody>
      </p:sp>
      <p:sp>
        <p:nvSpPr>
          <p:cNvPr id="13" name="テキスト ボックス 12"/>
          <p:cNvSpPr txBox="1"/>
          <p:nvPr/>
        </p:nvSpPr>
        <p:spPr>
          <a:xfrm>
            <a:off x="6665261" y="5881333"/>
            <a:ext cx="1303562" cy="523220"/>
          </a:xfrm>
          <a:prstGeom prst="borderCallout1">
            <a:avLst>
              <a:gd name="adj1" fmla="val 40234"/>
              <a:gd name="adj2" fmla="val 513"/>
              <a:gd name="adj3" fmla="val -46557"/>
              <a:gd name="adj4" fmla="val -39543"/>
            </a:avLst>
          </a:prstGeom>
          <a:solidFill>
            <a:schemeClr val="bg1"/>
          </a:solidFill>
          <a:ln>
            <a:solidFill>
              <a:srgbClr val="FF0000"/>
            </a:solidFill>
          </a:ln>
        </p:spPr>
        <p:txBody>
          <a:bodyPr wrap="none" rtlCol="0">
            <a:spAutoFit/>
          </a:bodyPr>
          <a:lstStyle/>
          <a:p>
            <a:r>
              <a:rPr kumimoji="1" lang="ja-JP" altLang="en-US" sz="1400" dirty="0"/>
              <a:t>エストロゲン</a:t>
            </a:r>
            <a:endParaRPr kumimoji="1" lang="en-US" altLang="ja-JP" sz="1400" dirty="0"/>
          </a:p>
          <a:p>
            <a:r>
              <a:rPr lang="ja-JP" altLang="en-US" sz="1400" dirty="0"/>
              <a:t>プロゲステロン</a:t>
            </a:r>
            <a:endParaRPr kumimoji="1" lang="ja-JP" altLang="en-US" sz="1400" dirty="0"/>
          </a:p>
        </p:txBody>
      </p:sp>
      <p:sp>
        <p:nvSpPr>
          <p:cNvPr id="14" name="テキスト ボックス 13"/>
          <p:cNvSpPr txBox="1"/>
          <p:nvPr/>
        </p:nvSpPr>
        <p:spPr>
          <a:xfrm>
            <a:off x="5736161" y="6530476"/>
            <a:ext cx="1253869" cy="307777"/>
          </a:xfrm>
          <a:prstGeom prst="borderCallout1">
            <a:avLst>
              <a:gd name="adj1" fmla="val -13784"/>
              <a:gd name="adj2" fmla="val 21231"/>
              <a:gd name="adj3" fmla="val -151813"/>
              <a:gd name="adj4" fmla="val 16809"/>
            </a:avLst>
          </a:prstGeom>
          <a:solidFill>
            <a:schemeClr val="bg1"/>
          </a:solidFill>
          <a:ln>
            <a:solidFill>
              <a:srgbClr val="FF0000"/>
            </a:solidFill>
          </a:ln>
        </p:spPr>
        <p:txBody>
          <a:bodyPr wrap="none" rtlCol="0">
            <a:spAutoFit/>
          </a:bodyPr>
          <a:lstStyle/>
          <a:p>
            <a:r>
              <a:rPr lang="ja-JP" altLang="en-US" sz="1400" dirty="0"/>
              <a:t>テストステロン</a:t>
            </a:r>
            <a:endParaRPr kumimoji="1" lang="ja-JP" altLang="en-US" sz="1400" dirty="0"/>
          </a:p>
        </p:txBody>
      </p:sp>
      <p:sp>
        <p:nvSpPr>
          <p:cNvPr id="7" name="正方形/長方形 6"/>
          <p:cNvSpPr/>
          <p:nvPr/>
        </p:nvSpPr>
        <p:spPr>
          <a:xfrm>
            <a:off x="6729058" y="4315098"/>
            <a:ext cx="1083951" cy="307777"/>
          </a:xfrm>
          <a:prstGeom prst="rect">
            <a:avLst/>
          </a:prstGeom>
          <a:solidFill>
            <a:schemeClr val="bg1"/>
          </a:solidFill>
          <a:ln>
            <a:solidFill>
              <a:srgbClr val="FF0000"/>
            </a:solidFill>
          </a:ln>
        </p:spPr>
        <p:txBody>
          <a:bodyPr wrap="none">
            <a:spAutoFit/>
          </a:bodyPr>
          <a:lstStyle/>
          <a:p>
            <a:r>
              <a:rPr lang="ja-JP" altLang="en-US" sz="1400" dirty="0"/>
              <a:t>アドレナリン</a:t>
            </a:r>
          </a:p>
        </p:txBody>
      </p:sp>
      <p:cxnSp>
        <p:nvCxnSpPr>
          <p:cNvPr id="16" name="直線コネクタ 15"/>
          <p:cNvCxnSpPr/>
          <p:nvPr/>
        </p:nvCxnSpPr>
        <p:spPr>
          <a:xfrm flipH="1">
            <a:off x="6080243" y="4468986"/>
            <a:ext cx="613593" cy="1538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44276" y="3148557"/>
            <a:ext cx="3646777" cy="1384995"/>
          </a:xfrm>
          <a:prstGeom prst="rect">
            <a:avLst/>
          </a:prstGeom>
          <a:noFill/>
        </p:spPr>
        <p:txBody>
          <a:bodyPr wrap="square" rtlCol="0">
            <a:spAutoFit/>
          </a:bodyPr>
          <a:lstStyle/>
          <a:p>
            <a:r>
              <a:rPr kumimoji="1" lang="en-US" altLang="ja-JP" sz="1400" dirty="0"/>
              <a:t>* </a:t>
            </a:r>
            <a:r>
              <a:rPr kumimoji="1" lang="ja-JP" altLang="en-US" sz="1400" dirty="0"/>
              <a:t>ゴナドトロピン：性腺刺激ホルモン</a:t>
            </a:r>
            <a:endParaRPr kumimoji="1" lang="en-US" altLang="ja-JP" sz="1400" dirty="0"/>
          </a:p>
          <a:p>
            <a:r>
              <a:rPr kumimoji="1" lang="ja-JP" altLang="en-US" sz="1400" dirty="0"/>
              <a:t>　　（卵胞刺激ホルモン、黄体形成ホルモン）</a:t>
            </a:r>
            <a:endParaRPr kumimoji="1" lang="en-US" altLang="ja-JP" sz="1400" dirty="0"/>
          </a:p>
          <a:p>
            <a:endParaRPr lang="en-US" altLang="ja-JP" sz="1400" dirty="0"/>
          </a:p>
          <a:p>
            <a:r>
              <a:rPr kumimoji="1" lang="ja-JP" altLang="en-US" sz="1400" dirty="0"/>
              <a:t>性ホルモン</a:t>
            </a:r>
            <a:endParaRPr kumimoji="1" lang="en-US" altLang="ja-JP" sz="1400" dirty="0"/>
          </a:p>
          <a:p>
            <a:r>
              <a:rPr lang="ja-JP" altLang="en-US" sz="1400" dirty="0"/>
              <a:t>　エストロゲン、プロゲステロン（女性は多い）</a:t>
            </a:r>
            <a:endParaRPr lang="en-US" altLang="ja-JP" sz="1400" dirty="0"/>
          </a:p>
          <a:p>
            <a:r>
              <a:rPr kumimoji="1" lang="ja-JP" altLang="en-US" sz="1400" dirty="0"/>
              <a:t>　テストステロン（男性は多い）</a:t>
            </a:r>
          </a:p>
        </p:txBody>
      </p:sp>
      <p:sp>
        <p:nvSpPr>
          <p:cNvPr id="4" name="テキスト ボックス 3"/>
          <p:cNvSpPr txBox="1"/>
          <p:nvPr/>
        </p:nvSpPr>
        <p:spPr>
          <a:xfrm>
            <a:off x="1967665" y="2120780"/>
            <a:ext cx="1136850" cy="523220"/>
          </a:xfrm>
          <a:prstGeom prst="rect">
            <a:avLst/>
          </a:prstGeom>
          <a:noFill/>
          <a:ln>
            <a:solidFill>
              <a:srgbClr val="FF0000"/>
            </a:solidFill>
          </a:ln>
        </p:spPr>
        <p:txBody>
          <a:bodyPr wrap="none" rtlCol="0">
            <a:spAutoFit/>
          </a:bodyPr>
          <a:lstStyle/>
          <a:p>
            <a:r>
              <a:rPr kumimoji="1" lang="ja-JP" altLang="en-US" sz="1400" dirty="0"/>
              <a:t>バソプレシン</a:t>
            </a:r>
            <a:endParaRPr kumimoji="1" lang="en-US" altLang="ja-JP" sz="1400" dirty="0"/>
          </a:p>
          <a:p>
            <a:r>
              <a:rPr lang="ja-JP" altLang="en-US" sz="1400" dirty="0"/>
              <a:t>オキシトシン</a:t>
            </a:r>
            <a:endParaRPr kumimoji="1" lang="ja-JP" altLang="en-US" sz="1400" dirty="0"/>
          </a:p>
        </p:txBody>
      </p:sp>
      <p:sp>
        <p:nvSpPr>
          <p:cNvPr id="5" name="テキスト ボックス 4"/>
          <p:cNvSpPr txBox="1"/>
          <p:nvPr/>
        </p:nvSpPr>
        <p:spPr>
          <a:xfrm>
            <a:off x="2238572" y="1782226"/>
            <a:ext cx="595035" cy="338554"/>
          </a:xfrm>
          <a:prstGeom prst="rect">
            <a:avLst/>
          </a:prstGeom>
          <a:solidFill>
            <a:srgbClr val="FFCCCC"/>
          </a:solidFill>
        </p:spPr>
        <p:txBody>
          <a:bodyPr wrap="none" rtlCol="0">
            <a:spAutoFit/>
          </a:bodyPr>
          <a:lstStyle/>
          <a:p>
            <a:r>
              <a:rPr kumimoji="1" lang="ja-JP" altLang="en-US" sz="1600" dirty="0"/>
              <a:t>後葉</a:t>
            </a:r>
          </a:p>
        </p:txBody>
      </p:sp>
      <p:sp>
        <p:nvSpPr>
          <p:cNvPr id="17" name="テキスト ボックス 16"/>
          <p:cNvSpPr txBox="1"/>
          <p:nvPr/>
        </p:nvSpPr>
        <p:spPr>
          <a:xfrm>
            <a:off x="3692765" y="1679773"/>
            <a:ext cx="595035" cy="338554"/>
          </a:xfrm>
          <a:prstGeom prst="rect">
            <a:avLst/>
          </a:prstGeom>
          <a:solidFill>
            <a:srgbClr val="FFCCCC"/>
          </a:solidFill>
        </p:spPr>
        <p:txBody>
          <a:bodyPr wrap="none" rtlCol="0">
            <a:spAutoFit/>
          </a:bodyPr>
          <a:lstStyle/>
          <a:p>
            <a:r>
              <a:rPr kumimoji="1" lang="ja-JP" altLang="en-US" sz="1600" dirty="0"/>
              <a:t>前葉</a:t>
            </a:r>
          </a:p>
        </p:txBody>
      </p:sp>
      <p:sp>
        <p:nvSpPr>
          <p:cNvPr id="15" name="テキスト ボックス 14"/>
          <p:cNvSpPr txBox="1"/>
          <p:nvPr/>
        </p:nvSpPr>
        <p:spPr>
          <a:xfrm>
            <a:off x="4833350" y="1437093"/>
            <a:ext cx="902811" cy="523220"/>
          </a:xfrm>
          <a:prstGeom prst="rect">
            <a:avLst/>
          </a:prstGeom>
          <a:noFill/>
          <a:ln>
            <a:solidFill>
              <a:schemeClr val="accent6">
                <a:lumMod val="75000"/>
              </a:schemeClr>
            </a:solidFill>
          </a:ln>
        </p:spPr>
        <p:txBody>
          <a:bodyPr wrap="none" rtlCol="0">
            <a:spAutoFit/>
          </a:bodyPr>
          <a:lstStyle/>
          <a:p>
            <a:r>
              <a:rPr kumimoji="1" lang="ja-JP" altLang="en-US" sz="1400" dirty="0"/>
              <a:t>視床下部</a:t>
            </a:r>
            <a:endParaRPr kumimoji="1" lang="en-US" altLang="ja-JP" sz="1400" dirty="0"/>
          </a:p>
          <a:p>
            <a:r>
              <a:rPr kumimoji="1" lang="ja-JP" altLang="en-US" sz="1400" dirty="0"/>
              <a:t>ホルモン</a:t>
            </a:r>
          </a:p>
        </p:txBody>
      </p:sp>
      <p:cxnSp>
        <p:nvCxnSpPr>
          <p:cNvPr id="19" name="直線矢印コネクタ 18"/>
          <p:cNvCxnSpPr/>
          <p:nvPr/>
        </p:nvCxnSpPr>
        <p:spPr>
          <a:xfrm flipH="1">
            <a:off x="4229952" y="1660603"/>
            <a:ext cx="595035" cy="188447"/>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058378" y="4848225"/>
            <a:ext cx="646331" cy="276999"/>
          </a:xfrm>
          <a:prstGeom prst="rect">
            <a:avLst/>
          </a:prstGeom>
          <a:noFill/>
        </p:spPr>
        <p:txBody>
          <a:bodyPr wrap="none" rtlCol="0">
            <a:spAutoFit/>
          </a:bodyPr>
          <a:lstStyle/>
          <a:p>
            <a:r>
              <a:rPr kumimoji="1" lang="ja-JP" altLang="en-US" sz="1200" dirty="0"/>
              <a:t>（膵島）</a:t>
            </a:r>
          </a:p>
        </p:txBody>
      </p:sp>
      <p:sp>
        <p:nvSpPr>
          <p:cNvPr id="21" name="テキスト ボックス 20"/>
          <p:cNvSpPr txBox="1"/>
          <p:nvPr/>
        </p:nvSpPr>
        <p:spPr>
          <a:xfrm>
            <a:off x="940781" y="6306819"/>
            <a:ext cx="2595582" cy="276999"/>
          </a:xfrm>
          <a:prstGeom prst="rect">
            <a:avLst/>
          </a:prstGeom>
          <a:noFill/>
        </p:spPr>
        <p:txBody>
          <a:bodyPr wrap="none" rtlCol="0">
            <a:spAutoFit/>
          </a:bodyPr>
          <a:lstStyle/>
          <a:p>
            <a:r>
              <a:rPr kumimoji="1" lang="ja-JP" altLang="en-US" sz="1200" dirty="0">
                <a:solidFill>
                  <a:schemeClr val="bg1">
                    <a:lumMod val="50000"/>
                  </a:schemeClr>
                </a:solidFill>
              </a:rPr>
              <a:t>系統看護学講座　生物学（医学書院）</a:t>
            </a:r>
          </a:p>
        </p:txBody>
      </p:sp>
    </p:spTree>
    <p:extLst>
      <p:ext uri="{BB962C8B-B14F-4D97-AF65-F5344CB8AC3E}">
        <p14:creationId xmlns:p14="http://schemas.microsoft.com/office/powerpoint/2010/main" val="1033027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9062" y="1149127"/>
            <a:ext cx="6178217" cy="5661248"/>
          </a:xfrm>
          <a:prstGeom prst="rect">
            <a:avLst/>
          </a:prstGeom>
        </p:spPr>
      </p:pic>
      <p:sp>
        <p:nvSpPr>
          <p:cNvPr id="2" name="タイトル 1"/>
          <p:cNvSpPr>
            <a:spLocks noGrp="1"/>
          </p:cNvSpPr>
          <p:nvPr>
            <p:ph type="title"/>
          </p:nvPr>
        </p:nvSpPr>
        <p:spPr/>
        <p:txBody>
          <a:bodyPr/>
          <a:lstStyle/>
          <a:p>
            <a:r>
              <a:rPr kumimoji="1" lang="ja-JP" altLang="en-US" dirty="0"/>
              <a:t>各種</a:t>
            </a:r>
            <a:r>
              <a:rPr lang="ja-JP" altLang="en-US" dirty="0"/>
              <a:t>ホルモン</a:t>
            </a:r>
            <a:r>
              <a:rPr lang="ja-JP" altLang="en-US" sz="3200" dirty="0"/>
              <a:t>　</a:t>
            </a:r>
            <a:r>
              <a:rPr lang="ja-JP" altLang="en-US" sz="2800" dirty="0"/>
              <a:t>教科書</a:t>
            </a:r>
            <a:r>
              <a:rPr lang="en-US" altLang="ja-JP" sz="2800" dirty="0"/>
              <a:t>p.123</a:t>
            </a:r>
            <a:endParaRPr kumimoji="1" lang="ja-JP" altLang="en-US" dirty="0"/>
          </a:p>
        </p:txBody>
      </p:sp>
      <p:sp>
        <p:nvSpPr>
          <p:cNvPr id="3" name="テキスト ボックス 2"/>
          <p:cNvSpPr txBox="1"/>
          <p:nvPr/>
        </p:nvSpPr>
        <p:spPr>
          <a:xfrm>
            <a:off x="6583684" y="1663171"/>
            <a:ext cx="2560316" cy="2062103"/>
          </a:xfrm>
          <a:prstGeom prst="rect">
            <a:avLst/>
          </a:prstGeom>
          <a:noFill/>
        </p:spPr>
        <p:txBody>
          <a:bodyPr wrap="none" rtlCol="0">
            <a:spAutoFit/>
          </a:bodyPr>
          <a:lstStyle/>
          <a:p>
            <a:r>
              <a:rPr kumimoji="1" lang="ja-JP" altLang="en-US" sz="1600" dirty="0"/>
              <a:t>その他のホルモン</a:t>
            </a:r>
            <a:endParaRPr kumimoji="1" lang="en-US" altLang="ja-JP" sz="1600" dirty="0"/>
          </a:p>
          <a:p>
            <a:r>
              <a:rPr lang="ja-JP" altLang="en-US" sz="1400" dirty="0"/>
              <a:t>　メラトニン（松果体）</a:t>
            </a:r>
            <a:endParaRPr lang="en-US" altLang="ja-JP" sz="1400" dirty="0"/>
          </a:p>
          <a:p>
            <a:r>
              <a:rPr lang="ja-JP" altLang="en-US" sz="1400" dirty="0"/>
              <a:t>　ソマトスタチン（脳、膵臓）</a:t>
            </a:r>
            <a:endParaRPr lang="en-US" altLang="ja-JP" sz="1400" dirty="0"/>
          </a:p>
          <a:p>
            <a:r>
              <a:rPr lang="ja-JP" altLang="en-US" sz="1400" dirty="0"/>
              <a:t>　レニン（腎臓）</a:t>
            </a:r>
            <a:endParaRPr lang="en-US" altLang="ja-JP" sz="1400" dirty="0"/>
          </a:p>
          <a:p>
            <a:r>
              <a:rPr kumimoji="1" lang="ja-JP" altLang="en-US" sz="1400" dirty="0"/>
              <a:t>　エリスロポエチン（腎臓）</a:t>
            </a:r>
            <a:endParaRPr kumimoji="1" lang="en-US" altLang="ja-JP" sz="1400" dirty="0"/>
          </a:p>
          <a:p>
            <a:r>
              <a:rPr lang="ja-JP" altLang="en-US" sz="1400" dirty="0"/>
              <a:t>　心房性</a:t>
            </a:r>
            <a:r>
              <a:rPr lang="en-US" altLang="ja-JP" sz="1400" dirty="0"/>
              <a:t>Na</a:t>
            </a:r>
            <a:r>
              <a:rPr lang="ja-JP" altLang="en-US" sz="1400" dirty="0"/>
              <a:t>利尿ペプチド（心臓）</a:t>
            </a:r>
            <a:endParaRPr lang="en-US" altLang="ja-JP" sz="1400" dirty="0"/>
          </a:p>
          <a:p>
            <a:r>
              <a:rPr kumimoji="1" lang="ja-JP" altLang="en-US" sz="1400" dirty="0"/>
              <a:t>　グレリン（胃）</a:t>
            </a:r>
            <a:endParaRPr kumimoji="1" lang="en-US" altLang="ja-JP" sz="1400" dirty="0"/>
          </a:p>
          <a:p>
            <a:r>
              <a:rPr kumimoji="1" lang="ja-JP" altLang="en-US" sz="1400" dirty="0"/>
              <a:t>　アディポネクチン（脂肪）</a:t>
            </a:r>
            <a:endParaRPr kumimoji="1" lang="en-US" altLang="ja-JP" sz="1400" dirty="0"/>
          </a:p>
          <a:p>
            <a:r>
              <a:rPr kumimoji="1" lang="ja-JP" altLang="en-US" sz="1400" dirty="0"/>
              <a:t>　インクレチン（胃）</a:t>
            </a:r>
          </a:p>
        </p:txBody>
      </p:sp>
      <p:sp>
        <p:nvSpPr>
          <p:cNvPr id="4" name="テキスト ボックス 3"/>
          <p:cNvSpPr txBox="1"/>
          <p:nvPr/>
        </p:nvSpPr>
        <p:spPr>
          <a:xfrm>
            <a:off x="5257800" y="6363474"/>
            <a:ext cx="1101584" cy="276999"/>
          </a:xfrm>
          <a:prstGeom prst="rect">
            <a:avLst/>
          </a:prstGeom>
          <a:noFill/>
        </p:spPr>
        <p:txBody>
          <a:bodyPr wrap="none" rtlCol="0">
            <a:spAutoFit/>
          </a:bodyPr>
          <a:lstStyle/>
          <a:p>
            <a:r>
              <a:rPr kumimoji="1" lang="ja-JP" altLang="en-US" sz="1200" dirty="0"/>
              <a:t>テストステロン</a:t>
            </a:r>
          </a:p>
        </p:txBody>
      </p:sp>
      <p:sp>
        <p:nvSpPr>
          <p:cNvPr id="6" name="テキスト ボックス 5"/>
          <p:cNvSpPr txBox="1"/>
          <p:nvPr/>
        </p:nvSpPr>
        <p:spPr>
          <a:xfrm>
            <a:off x="5534025" y="5049024"/>
            <a:ext cx="1951175" cy="461665"/>
          </a:xfrm>
          <a:prstGeom prst="rect">
            <a:avLst/>
          </a:prstGeom>
          <a:noFill/>
        </p:spPr>
        <p:txBody>
          <a:bodyPr wrap="none" rtlCol="0">
            <a:spAutoFit/>
          </a:bodyPr>
          <a:lstStyle/>
          <a:p>
            <a:r>
              <a:rPr kumimoji="1" lang="ja-JP" altLang="en-US" sz="1200" dirty="0"/>
              <a:t>いわゆる副腎皮質ホルモン</a:t>
            </a:r>
            <a:endParaRPr kumimoji="1" lang="en-US" altLang="ja-JP" sz="1200" dirty="0"/>
          </a:p>
          <a:p>
            <a:r>
              <a:rPr kumimoji="1" lang="ja-JP" altLang="en-US" sz="1200" dirty="0"/>
              <a:t>アルドステロン</a:t>
            </a:r>
          </a:p>
        </p:txBody>
      </p:sp>
      <p:sp>
        <p:nvSpPr>
          <p:cNvPr id="5" name="円/楕円 4"/>
          <p:cNvSpPr/>
          <p:nvPr/>
        </p:nvSpPr>
        <p:spPr>
          <a:xfrm>
            <a:off x="1619250" y="6036710"/>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1619250" y="6227210"/>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619250" y="6408185"/>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619250" y="5017535"/>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619250" y="5169935"/>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724650" y="6055760"/>
            <a:ext cx="133350" cy="135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19900" y="5962650"/>
            <a:ext cx="1776448" cy="307777"/>
          </a:xfrm>
          <a:prstGeom prst="rect">
            <a:avLst/>
          </a:prstGeom>
          <a:noFill/>
        </p:spPr>
        <p:txBody>
          <a:bodyPr wrap="none" rtlCol="0">
            <a:spAutoFit/>
          </a:bodyPr>
          <a:lstStyle/>
          <a:p>
            <a:r>
              <a:rPr kumimoji="1" lang="ja-JP" altLang="en-US" sz="1400" dirty="0"/>
              <a:t>はステロイドホルモン</a:t>
            </a:r>
          </a:p>
        </p:txBody>
      </p:sp>
      <p:sp>
        <p:nvSpPr>
          <p:cNvPr id="13" name="二等辺三角形 12"/>
          <p:cNvSpPr/>
          <p:nvPr/>
        </p:nvSpPr>
        <p:spPr>
          <a:xfrm>
            <a:off x="1624012" y="188595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a:off x="6719325" y="4201144"/>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a:off x="1624012" y="206692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a:off x="1624012" y="223837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a:off x="1624012" y="243840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a:off x="1604962" y="280987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a:off x="1595437" y="320992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a:off x="1595437" y="340995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a:off x="1595437" y="359092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a:off x="1595437" y="375285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1595437" y="449580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1595437" y="422910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819900" y="4119256"/>
            <a:ext cx="2284600" cy="307777"/>
          </a:xfrm>
          <a:prstGeom prst="rect">
            <a:avLst/>
          </a:prstGeom>
          <a:noFill/>
        </p:spPr>
        <p:txBody>
          <a:bodyPr wrap="none" rtlCol="0">
            <a:spAutoFit/>
          </a:bodyPr>
          <a:lstStyle/>
          <a:p>
            <a:r>
              <a:rPr kumimoji="1" lang="ja-JP" altLang="en-US" sz="1400" dirty="0"/>
              <a:t>はペプチドまたはタンパク質</a:t>
            </a:r>
          </a:p>
        </p:txBody>
      </p:sp>
      <p:sp>
        <p:nvSpPr>
          <p:cNvPr id="27" name="二等辺三角形 26"/>
          <p:cNvSpPr/>
          <p:nvPr/>
        </p:nvSpPr>
        <p:spPr>
          <a:xfrm>
            <a:off x="1604962" y="5562600"/>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a:off x="1604962" y="5743575"/>
            <a:ext cx="144000" cy="1440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9912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t>交感神経と副交感神経の相反支配</a:t>
            </a:r>
            <a:r>
              <a:rPr kumimoji="1" lang="ja-JP" altLang="en-US" sz="2400" dirty="0"/>
              <a:t>　教科書</a:t>
            </a:r>
            <a:r>
              <a:rPr kumimoji="1" lang="en-US" altLang="ja-JP" sz="2400" dirty="0"/>
              <a:t>p.125</a:t>
            </a:r>
            <a:endParaRPr kumimoji="1" lang="ja-JP" altLang="en-US" sz="3200" dirty="0"/>
          </a:p>
        </p:txBody>
      </p:sp>
      <p:pic>
        <p:nvPicPr>
          <p:cNvPr id="2048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659"/>
          <a:stretch/>
        </p:blipFill>
        <p:spPr bwMode="auto">
          <a:xfrm>
            <a:off x="2395538" y="1272431"/>
            <a:ext cx="4129088" cy="549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457950" y="3520082"/>
            <a:ext cx="2576346" cy="307777"/>
          </a:xfrm>
          <a:prstGeom prst="wedgeRectCallout">
            <a:avLst>
              <a:gd name="adj1" fmla="val -128788"/>
              <a:gd name="adj2" fmla="val -39628"/>
            </a:avLst>
          </a:prstGeom>
          <a:noFill/>
          <a:ln>
            <a:solidFill>
              <a:srgbClr val="C00000"/>
            </a:solidFill>
          </a:ln>
        </p:spPr>
        <p:txBody>
          <a:bodyPr wrap="none" rtlCol="0">
            <a:spAutoFit/>
          </a:bodyPr>
          <a:lstStyle/>
          <a:p>
            <a:r>
              <a:rPr kumimoji="1" lang="ja-JP" altLang="en-US" sz="1400" dirty="0"/>
              <a:t>筋肉、心臓、脳内の血管は拡張</a:t>
            </a:r>
          </a:p>
        </p:txBody>
      </p:sp>
    </p:spTree>
    <p:extLst>
      <p:ext uri="{BB962C8B-B14F-4D97-AF65-F5344CB8AC3E}">
        <p14:creationId xmlns:p14="http://schemas.microsoft.com/office/powerpoint/2010/main" val="25209012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7D241F-2F60-A948-B133-DCFF9FF029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05765"/>
            <a:ext cx="9144000" cy="6046470"/>
          </a:xfrm>
          <a:prstGeom prst="rect">
            <a:avLst/>
          </a:prstGeom>
        </p:spPr>
      </p:pic>
    </p:spTree>
    <p:extLst>
      <p:ext uri="{BB962C8B-B14F-4D97-AF65-F5344CB8AC3E}">
        <p14:creationId xmlns:p14="http://schemas.microsoft.com/office/powerpoint/2010/main" val="28891734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血糖上昇</a:t>
            </a:r>
            <a:r>
              <a:rPr lang="ja-JP" altLang="en-US" dirty="0"/>
              <a:t>機構</a:t>
            </a:r>
            <a:r>
              <a:rPr lang="ja-JP" altLang="en-US" sz="2800" dirty="0"/>
              <a:t>　教科書</a:t>
            </a:r>
            <a:r>
              <a:rPr lang="en-US" altLang="ja-JP" sz="2800" dirty="0"/>
              <a:t>p.128</a:t>
            </a:r>
            <a:r>
              <a:rPr lang="ja-JP" altLang="en-US" sz="2800" dirty="0" err="1"/>
              <a:t>、</a:t>
            </a:r>
            <a:r>
              <a:rPr lang="ja-JP" altLang="en-US" sz="2800" dirty="0"/>
              <a:t>プリント</a:t>
            </a:r>
            <a:r>
              <a:rPr lang="en-US" altLang="ja-JP" sz="2800" dirty="0"/>
              <a:t>p.8</a:t>
            </a:r>
            <a:endParaRPr kumimoji="1" lang="ja-JP" altLang="en-US" dirty="0"/>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r="-776"/>
          <a:stretch/>
        </p:blipFill>
        <p:spPr>
          <a:xfrm>
            <a:off x="1157288" y="1318640"/>
            <a:ext cx="6829425" cy="5148835"/>
          </a:xfrm>
          <a:prstGeom prst="rect">
            <a:avLst/>
          </a:prstGeom>
        </p:spPr>
      </p:pic>
      <p:sp>
        <p:nvSpPr>
          <p:cNvPr id="4" name="テキスト ボックス 3"/>
          <p:cNvSpPr txBox="1"/>
          <p:nvPr/>
        </p:nvSpPr>
        <p:spPr>
          <a:xfrm>
            <a:off x="5276850" y="6162881"/>
            <a:ext cx="715260" cy="369332"/>
          </a:xfrm>
          <a:prstGeom prst="rect">
            <a:avLst/>
          </a:prstGeom>
          <a:noFill/>
        </p:spPr>
        <p:txBody>
          <a:bodyPr wrap="none" rtlCol="0">
            <a:spAutoFit/>
          </a:bodyPr>
          <a:lstStyle/>
          <a:p>
            <a:r>
              <a:rPr kumimoji="1" lang="en-US" altLang="ja-JP" dirty="0"/>
              <a:t>p.129</a:t>
            </a:r>
            <a:endParaRPr kumimoji="1" lang="ja-JP" altLang="en-US" dirty="0"/>
          </a:p>
        </p:txBody>
      </p:sp>
    </p:spTree>
    <p:extLst>
      <p:ext uri="{BB962C8B-B14F-4D97-AF65-F5344CB8AC3E}">
        <p14:creationId xmlns:p14="http://schemas.microsoft.com/office/powerpoint/2010/main" val="251083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アミノ酸が結合してペプチドとなる</a:t>
            </a: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52525" y="1728789"/>
            <a:ext cx="6838950" cy="293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229225" y="2619375"/>
            <a:ext cx="728084" cy="338554"/>
          </a:xfrm>
          <a:prstGeom prst="rect">
            <a:avLst/>
          </a:prstGeom>
          <a:noFill/>
        </p:spPr>
        <p:txBody>
          <a:bodyPr wrap="none" rtlCol="0">
            <a:spAutoFit/>
          </a:bodyPr>
          <a:lstStyle/>
          <a:p>
            <a:r>
              <a:rPr kumimoji="1" lang="en-US" altLang="ja-JP" sz="1600" b="1" dirty="0">
                <a:solidFill>
                  <a:srgbClr val="FF0000"/>
                </a:solidFill>
              </a:rPr>
              <a:t>N</a:t>
            </a:r>
            <a:r>
              <a:rPr kumimoji="1" lang="ja-JP" altLang="en-US" sz="1600" b="1" dirty="0">
                <a:solidFill>
                  <a:srgbClr val="FF0000"/>
                </a:solidFill>
              </a:rPr>
              <a:t>末端</a:t>
            </a:r>
          </a:p>
        </p:txBody>
      </p:sp>
      <p:sp>
        <p:nvSpPr>
          <p:cNvPr id="5" name="テキスト ボックス 4"/>
          <p:cNvSpPr txBox="1"/>
          <p:nvPr/>
        </p:nvSpPr>
        <p:spPr>
          <a:xfrm>
            <a:off x="7734300" y="2619375"/>
            <a:ext cx="704039" cy="338554"/>
          </a:xfrm>
          <a:prstGeom prst="rect">
            <a:avLst/>
          </a:prstGeom>
          <a:noFill/>
        </p:spPr>
        <p:txBody>
          <a:bodyPr wrap="none" rtlCol="0">
            <a:spAutoFit/>
          </a:bodyPr>
          <a:lstStyle/>
          <a:p>
            <a:r>
              <a:rPr kumimoji="1" lang="en-US" altLang="ja-JP" sz="1600" b="1" dirty="0">
                <a:solidFill>
                  <a:srgbClr val="FF0000"/>
                </a:solidFill>
              </a:rPr>
              <a:t>C</a:t>
            </a:r>
            <a:r>
              <a:rPr kumimoji="1" lang="ja-JP" altLang="en-US" sz="1600" b="1" dirty="0">
                <a:solidFill>
                  <a:srgbClr val="FF0000"/>
                </a:solidFill>
              </a:rPr>
              <a:t>末端</a:t>
            </a:r>
          </a:p>
        </p:txBody>
      </p:sp>
      <p:sp>
        <p:nvSpPr>
          <p:cNvPr id="4" name="テキスト ボックス 3"/>
          <p:cNvSpPr txBox="1"/>
          <p:nvPr/>
        </p:nvSpPr>
        <p:spPr>
          <a:xfrm>
            <a:off x="1152525" y="5734050"/>
            <a:ext cx="6498895" cy="646331"/>
          </a:xfrm>
          <a:prstGeom prst="rect">
            <a:avLst/>
          </a:prstGeom>
          <a:noFill/>
        </p:spPr>
        <p:txBody>
          <a:bodyPr wrap="none" rtlCol="0">
            <a:spAutoFit/>
          </a:bodyPr>
          <a:lstStyle/>
          <a:p>
            <a:r>
              <a:rPr kumimoji="1" lang="ja-JP" altLang="en-US" dirty="0"/>
              <a:t>　　　　　　　　アミノ酸→オリゴペプチド→ポリペプチド→タンパク質</a:t>
            </a:r>
            <a:endParaRPr kumimoji="1" lang="en-US" altLang="ja-JP" dirty="0"/>
          </a:p>
          <a:p>
            <a:r>
              <a:rPr lang="ja-JP" altLang="en-US" dirty="0">
                <a:solidFill>
                  <a:schemeClr val="accent5">
                    <a:lumMod val="50000"/>
                  </a:schemeClr>
                </a:solidFill>
              </a:rPr>
              <a:t>アミノ酸の数　</a:t>
            </a:r>
            <a:r>
              <a:rPr lang="en-US" altLang="ja-JP" dirty="0">
                <a:solidFill>
                  <a:schemeClr val="accent5">
                    <a:lumMod val="50000"/>
                  </a:schemeClr>
                </a:solidFill>
              </a:rPr>
              <a:t>1</a:t>
            </a:r>
            <a:r>
              <a:rPr lang="ja-JP" altLang="en-US" dirty="0">
                <a:solidFill>
                  <a:schemeClr val="accent5">
                    <a:lumMod val="50000"/>
                  </a:schemeClr>
                </a:solidFill>
              </a:rPr>
              <a:t>個　　　　</a:t>
            </a:r>
            <a:r>
              <a:rPr lang="en-US" altLang="ja-JP" dirty="0">
                <a:solidFill>
                  <a:schemeClr val="accent5">
                    <a:lumMod val="50000"/>
                  </a:schemeClr>
                </a:solidFill>
              </a:rPr>
              <a:t>2</a:t>
            </a:r>
            <a:r>
              <a:rPr lang="ja-JP" altLang="en-US" dirty="0">
                <a:solidFill>
                  <a:schemeClr val="accent5">
                    <a:lumMod val="50000"/>
                  </a:schemeClr>
                </a:solidFill>
              </a:rPr>
              <a:t>～数</a:t>
            </a:r>
            <a:r>
              <a:rPr lang="en-US" altLang="ja-JP" dirty="0">
                <a:solidFill>
                  <a:schemeClr val="accent5">
                    <a:lumMod val="50000"/>
                  </a:schemeClr>
                </a:solidFill>
              </a:rPr>
              <a:t>10</a:t>
            </a:r>
            <a:r>
              <a:rPr lang="ja-JP" altLang="en-US" dirty="0">
                <a:solidFill>
                  <a:schemeClr val="accent5">
                    <a:lumMod val="50000"/>
                  </a:schemeClr>
                </a:solidFill>
              </a:rPr>
              <a:t>個　　　数</a:t>
            </a:r>
            <a:r>
              <a:rPr lang="en-US" altLang="ja-JP" dirty="0">
                <a:solidFill>
                  <a:schemeClr val="accent5">
                    <a:lumMod val="50000"/>
                  </a:schemeClr>
                </a:solidFill>
              </a:rPr>
              <a:t>10</a:t>
            </a:r>
            <a:r>
              <a:rPr lang="ja-JP" altLang="en-US" dirty="0">
                <a:solidFill>
                  <a:schemeClr val="accent5">
                    <a:lumMod val="50000"/>
                  </a:schemeClr>
                </a:solidFill>
              </a:rPr>
              <a:t>～</a:t>
            </a:r>
            <a:r>
              <a:rPr lang="en-US" altLang="ja-JP" dirty="0">
                <a:solidFill>
                  <a:schemeClr val="accent5">
                    <a:lumMod val="50000"/>
                  </a:schemeClr>
                </a:solidFill>
              </a:rPr>
              <a:t>100</a:t>
            </a:r>
            <a:r>
              <a:rPr lang="ja-JP" altLang="en-US" dirty="0">
                <a:solidFill>
                  <a:schemeClr val="accent5">
                    <a:lumMod val="50000"/>
                  </a:schemeClr>
                </a:solidFill>
              </a:rPr>
              <a:t>個　</a:t>
            </a:r>
            <a:r>
              <a:rPr lang="en-US" altLang="ja-JP" dirty="0">
                <a:solidFill>
                  <a:schemeClr val="accent5">
                    <a:lumMod val="50000"/>
                  </a:schemeClr>
                </a:solidFill>
              </a:rPr>
              <a:t>100</a:t>
            </a:r>
            <a:r>
              <a:rPr lang="ja-JP" altLang="en-US" dirty="0">
                <a:solidFill>
                  <a:schemeClr val="accent5">
                    <a:lumMod val="50000"/>
                  </a:schemeClr>
                </a:solidFill>
              </a:rPr>
              <a:t>個以上</a:t>
            </a:r>
            <a:endParaRPr kumimoji="1" lang="ja-JP" altLang="en-US" dirty="0">
              <a:solidFill>
                <a:schemeClr val="accent5">
                  <a:lumMod val="50000"/>
                </a:schemeClr>
              </a:solidFill>
            </a:endParaRPr>
          </a:p>
        </p:txBody>
      </p:sp>
      <p:cxnSp>
        <p:nvCxnSpPr>
          <p:cNvPr id="7" name="直線コネクタ 6"/>
          <p:cNvCxnSpPr/>
          <p:nvPr/>
        </p:nvCxnSpPr>
        <p:spPr>
          <a:xfrm>
            <a:off x="2390775" y="6057215"/>
            <a:ext cx="519397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305050" y="4419600"/>
            <a:ext cx="134302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5105400" y="4200525"/>
            <a:ext cx="17811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54284" y="3581533"/>
            <a:ext cx="598241" cy="369332"/>
          </a:xfrm>
          <a:prstGeom prst="rect">
            <a:avLst/>
          </a:prstGeom>
          <a:noFill/>
        </p:spPr>
        <p:txBody>
          <a:bodyPr wrap="none" rtlCol="0">
            <a:spAutoFit/>
          </a:bodyPr>
          <a:lstStyle/>
          <a:p>
            <a:r>
              <a:rPr kumimoji="1" lang="en-US" altLang="ja-JP" dirty="0"/>
              <a:t>p.30</a:t>
            </a:r>
            <a:endParaRPr kumimoji="1" lang="ja-JP" altLang="en-US" dirty="0"/>
          </a:p>
        </p:txBody>
      </p:sp>
      <p:sp>
        <p:nvSpPr>
          <p:cNvPr id="12" name="テキスト ボックス 11"/>
          <p:cNvSpPr txBox="1"/>
          <p:nvPr/>
        </p:nvSpPr>
        <p:spPr>
          <a:xfrm>
            <a:off x="1174766" y="3581533"/>
            <a:ext cx="576000" cy="369332"/>
          </a:xfrm>
          <a:prstGeom prst="rect">
            <a:avLst/>
          </a:prstGeom>
          <a:solidFill>
            <a:schemeClr val="bg1"/>
          </a:solidFill>
        </p:spPr>
        <p:txBody>
          <a:bodyPr wrap="none" rtlCol="0">
            <a:spAutoFit/>
          </a:bodyPr>
          <a:lstStyle/>
          <a:p>
            <a:pPr algn="ctr"/>
            <a:r>
              <a:rPr kumimoji="1" lang="ja-JP" altLang="en-US" dirty="0"/>
              <a:t>図</a:t>
            </a:r>
            <a:r>
              <a:rPr lang="en-US" altLang="ja-JP" dirty="0"/>
              <a:t>3</a:t>
            </a:r>
            <a:endParaRPr kumimoji="1" lang="en-US" altLang="ja-JP" dirty="0"/>
          </a:p>
        </p:txBody>
      </p:sp>
    </p:spTree>
    <p:extLst>
      <p:ext uri="{BB962C8B-B14F-4D97-AF65-F5344CB8AC3E}">
        <p14:creationId xmlns:p14="http://schemas.microsoft.com/office/powerpoint/2010/main" val="1113967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58DB25-E17C-7F4E-8284-E82854292104}"/>
              </a:ext>
            </a:extLst>
          </p:cNvPr>
          <p:cNvSpPr>
            <a:spLocks noGrp="1"/>
          </p:cNvSpPr>
          <p:nvPr>
            <p:ph type="title"/>
          </p:nvPr>
        </p:nvSpPr>
        <p:spPr/>
        <p:txBody>
          <a:bodyPr/>
          <a:lstStyle/>
          <a:p>
            <a:r>
              <a:rPr kumimoji="1" lang="ja-JP" altLang="en-US"/>
              <a:t>グリコーゲン</a:t>
            </a:r>
          </a:p>
        </p:txBody>
      </p:sp>
      <p:pic>
        <p:nvPicPr>
          <p:cNvPr id="3" name="図 2">
            <a:extLst>
              <a:ext uri="{FF2B5EF4-FFF2-40B4-BE49-F238E27FC236}">
                <a16:creationId xmlns:a16="http://schemas.microsoft.com/office/drawing/2014/main" id="{515DD6E5-F639-0B40-86BF-15C84033A2CC}"/>
              </a:ext>
            </a:extLst>
          </p:cNvPr>
          <p:cNvPicPr>
            <a:picLocks noChangeAspect="1"/>
          </p:cNvPicPr>
          <p:nvPr/>
        </p:nvPicPr>
        <p:blipFill>
          <a:blip r:embed="rId2"/>
          <a:stretch>
            <a:fillRect/>
          </a:stretch>
        </p:blipFill>
        <p:spPr>
          <a:xfrm>
            <a:off x="1007292" y="1730829"/>
            <a:ext cx="6583680" cy="4114800"/>
          </a:xfrm>
          <a:prstGeom prst="rect">
            <a:avLst/>
          </a:prstGeom>
        </p:spPr>
      </p:pic>
    </p:spTree>
    <p:extLst>
      <p:ext uri="{BB962C8B-B14F-4D97-AF65-F5344CB8AC3E}">
        <p14:creationId xmlns:p14="http://schemas.microsoft.com/office/powerpoint/2010/main" val="137004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1031" y="1678507"/>
            <a:ext cx="8221939" cy="4294275"/>
          </a:xfrm>
          <a:prstGeom prst="rect">
            <a:avLst/>
          </a:prstGeom>
        </p:spPr>
      </p:pic>
      <p:sp>
        <p:nvSpPr>
          <p:cNvPr id="2" name="タイトル 1"/>
          <p:cNvSpPr>
            <a:spLocks noGrp="1"/>
          </p:cNvSpPr>
          <p:nvPr>
            <p:ph type="title"/>
          </p:nvPr>
        </p:nvSpPr>
        <p:spPr/>
        <p:txBody>
          <a:bodyPr/>
          <a:lstStyle/>
          <a:p>
            <a:r>
              <a:rPr kumimoji="1" lang="ja-JP" altLang="en-US" dirty="0"/>
              <a:t>血糖低下機構</a:t>
            </a:r>
            <a:r>
              <a:rPr kumimoji="1" lang="ja-JP" altLang="en-US" sz="2800" dirty="0"/>
              <a:t>　教科書</a:t>
            </a:r>
            <a:r>
              <a:rPr kumimoji="1" lang="en-US" altLang="ja-JP" sz="2800" dirty="0"/>
              <a:t>p.128</a:t>
            </a:r>
            <a:r>
              <a:rPr kumimoji="1" lang="ja-JP" altLang="en-US" sz="2800" dirty="0" err="1"/>
              <a:t>、</a:t>
            </a:r>
            <a:r>
              <a:rPr kumimoji="1" lang="ja-JP" altLang="en-US" sz="2800" dirty="0"/>
              <a:t>プリント</a:t>
            </a:r>
            <a:r>
              <a:rPr kumimoji="1" lang="en-US" altLang="ja-JP" sz="2800" dirty="0"/>
              <a:t>p.8</a:t>
            </a:r>
            <a:endParaRPr kumimoji="1" lang="ja-JP" altLang="en-US" dirty="0"/>
          </a:p>
        </p:txBody>
      </p:sp>
      <p:sp>
        <p:nvSpPr>
          <p:cNvPr id="3" name="テキスト ボックス 2"/>
          <p:cNvSpPr txBox="1"/>
          <p:nvPr/>
        </p:nvSpPr>
        <p:spPr>
          <a:xfrm>
            <a:off x="6934741" y="2480756"/>
            <a:ext cx="2209259" cy="769441"/>
          </a:xfrm>
          <a:prstGeom prst="rect">
            <a:avLst/>
          </a:prstGeom>
          <a:noFill/>
        </p:spPr>
        <p:txBody>
          <a:bodyPr wrap="none" rtlCol="0">
            <a:spAutoFit/>
          </a:bodyPr>
          <a:lstStyle/>
          <a:p>
            <a:r>
              <a:rPr kumimoji="1" lang="ja-JP" altLang="en-US" sz="1600" dirty="0"/>
              <a:t>　　　　　膵島</a:t>
            </a:r>
            <a:endParaRPr kumimoji="1" lang="en-US" altLang="ja-JP" sz="1600" dirty="0"/>
          </a:p>
          <a:p>
            <a:r>
              <a:rPr lang="ja-JP" altLang="en-US" sz="1400" dirty="0"/>
              <a:t>　</a:t>
            </a:r>
            <a:r>
              <a:rPr lang="en-US" altLang="ja-JP" sz="1400" dirty="0"/>
              <a:t>A</a:t>
            </a:r>
            <a:r>
              <a:rPr lang="ja-JP" altLang="en-US" sz="1400" dirty="0"/>
              <a:t>細胞　グルカゴンを分泌</a:t>
            </a:r>
            <a:endParaRPr lang="en-US" altLang="ja-JP" sz="1400" dirty="0"/>
          </a:p>
          <a:p>
            <a:r>
              <a:rPr kumimoji="1" lang="ja-JP" altLang="en-US" sz="1400" dirty="0"/>
              <a:t>　</a:t>
            </a:r>
            <a:r>
              <a:rPr kumimoji="1" lang="en-US" altLang="ja-JP" sz="1400" dirty="0"/>
              <a:t>B</a:t>
            </a:r>
            <a:r>
              <a:rPr kumimoji="1" lang="ja-JP" altLang="en-US" sz="1400" dirty="0"/>
              <a:t>細胞　インスリンを分泌</a:t>
            </a:r>
          </a:p>
        </p:txBody>
      </p:sp>
      <p:sp>
        <p:nvSpPr>
          <p:cNvPr id="5" name="テキスト ボックス 4"/>
          <p:cNvSpPr txBox="1"/>
          <p:nvPr/>
        </p:nvSpPr>
        <p:spPr>
          <a:xfrm>
            <a:off x="5467350" y="5603450"/>
            <a:ext cx="715260" cy="369332"/>
          </a:xfrm>
          <a:prstGeom prst="rect">
            <a:avLst/>
          </a:prstGeom>
          <a:noFill/>
        </p:spPr>
        <p:txBody>
          <a:bodyPr wrap="none" rtlCol="0">
            <a:spAutoFit/>
          </a:bodyPr>
          <a:lstStyle/>
          <a:p>
            <a:r>
              <a:rPr kumimoji="1" lang="en-US" altLang="ja-JP" dirty="0"/>
              <a:t>p.129</a:t>
            </a:r>
            <a:endParaRPr kumimoji="1" lang="ja-JP" altLang="en-US" dirty="0"/>
          </a:p>
        </p:txBody>
      </p:sp>
      <p:sp>
        <p:nvSpPr>
          <p:cNvPr id="6" name="テキスト ボックス 5"/>
          <p:cNvSpPr txBox="1"/>
          <p:nvPr/>
        </p:nvSpPr>
        <p:spPr>
          <a:xfrm>
            <a:off x="1133475" y="5057775"/>
            <a:ext cx="571760" cy="400110"/>
          </a:xfrm>
          <a:prstGeom prst="rect">
            <a:avLst/>
          </a:prstGeom>
          <a:noFill/>
        </p:spPr>
        <p:txBody>
          <a:bodyPr wrap="none" rtlCol="0">
            <a:spAutoFit/>
          </a:bodyPr>
          <a:lstStyle/>
          <a:p>
            <a:r>
              <a:rPr kumimoji="1" lang="en-US" altLang="ja-JP" sz="2000" dirty="0">
                <a:solidFill>
                  <a:srgbClr val="FF0000"/>
                </a:solidFill>
              </a:rPr>
              <a:t>ATP</a:t>
            </a:r>
            <a:endParaRPr kumimoji="1" lang="ja-JP" altLang="en-US" sz="2000" dirty="0">
              <a:solidFill>
                <a:srgbClr val="FF0000"/>
              </a:solidFill>
            </a:endParaRPr>
          </a:p>
        </p:txBody>
      </p:sp>
      <p:sp>
        <p:nvSpPr>
          <p:cNvPr id="7" name="角丸四角形 6">
            <a:extLst>
              <a:ext uri="{FF2B5EF4-FFF2-40B4-BE49-F238E27FC236}">
                <a16:creationId xmlns:a16="http://schemas.microsoft.com/office/drawing/2014/main" id="{0AB98D81-5E09-AD45-9825-F2C7335E32F7}"/>
              </a:ext>
            </a:extLst>
          </p:cNvPr>
          <p:cNvSpPr/>
          <p:nvPr/>
        </p:nvSpPr>
        <p:spPr>
          <a:xfrm>
            <a:off x="4821382" y="3429000"/>
            <a:ext cx="1361228" cy="4964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E9EB93EA-9C7B-AC48-A19F-B1FB52637342}"/>
              </a:ext>
            </a:extLst>
          </p:cNvPr>
          <p:cNvSpPr/>
          <p:nvPr/>
        </p:nvSpPr>
        <p:spPr>
          <a:xfrm>
            <a:off x="5767794" y="2846000"/>
            <a:ext cx="1361228" cy="4964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5537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007" y="1196752"/>
            <a:ext cx="6178217" cy="5661248"/>
          </a:xfrm>
          <a:prstGeom prst="rect">
            <a:avLst/>
          </a:prstGeom>
        </p:spPr>
      </p:pic>
      <p:sp>
        <p:nvSpPr>
          <p:cNvPr id="2" name="タイトル 1"/>
          <p:cNvSpPr>
            <a:spLocks noGrp="1"/>
          </p:cNvSpPr>
          <p:nvPr>
            <p:ph type="title"/>
          </p:nvPr>
        </p:nvSpPr>
        <p:spPr/>
        <p:txBody>
          <a:bodyPr/>
          <a:lstStyle/>
          <a:p>
            <a:r>
              <a:rPr kumimoji="1" lang="ja-JP" altLang="en-US" dirty="0"/>
              <a:t>各種</a:t>
            </a:r>
            <a:r>
              <a:rPr lang="ja-JP" altLang="en-US" dirty="0"/>
              <a:t>ホルモン</a:t>
            </a:r>
            <a:r>
              <a:rPr lang="ja-JP" altLang="en-US" sz="3200" dirty="0"/>
              <a:t>　</a:t>
            </a:r>
            <a:r>
              <a:rPr lang="ja-JP" altLang="en-US" sz="2800" dirty="0"/>
              <a:t>教科書</a:t>
            </a:r>
            <a:r>
              <a:rPr lang="en-US" altLang="ja-JP" sz="2800" dirty="0"/>
              <a:t>p.123</a:t>
            </a:r>
            <a:endParaRPr kumimoji="1" lang="ja-JP" altLang="en-US" dirty="0"/>
          </a:p>
        </p:txBody>
      </p:sp>
      <p:sp>
        <p:nvSpPr>
          <p:cNvPr id="29" name="角丸四角形 28">
            <a:extLst>
              <a:ext uri="{FF2B5EF4-FFF2-40B4-BE49-F238E27FC236}">
                <a16:creationId xmlns:a16="http://schemas.microsoft.com/office/drawing/2014/main" id="{309028F6-2262-4941-A281-3E43E855151D}"/>
              </a:ext>
            </a:extLst>
          </p:cNvPr>
          <p:cNvSpPr/>
          <p:nvPr/>
        </p:nvSpPr>
        <p:spPr>
          <a:xfrm>
            <a:off x="2327565" y="3539837"/>
            <a:ext cx="831272" cy="219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id="{BD44B445-A3CA-2243-93D6-7C67789F70FB}"/>
              </a:ext>
            </a:extLst>
          </p:cNvPr>
          <p:cNvSpPr/>
          <p:nvPr/>
        </p:nvSpPr>
        <p:spPr>
          <a:xfrm>
            <a:off x="2290620" y="5693574"/>
            <a:ext cx="831272" cy="219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a:extLst>
              <a:ext uri="{FF2B5EF4-FFF2-40B4-BE49-F238E27FC236}">
                <a16:creationId xmlns:a16="http://schemas.microsoft.com/office/drawing/2014/main" id="{A861CB7B-A519-6844-A2ED-85D350978BA6}"/>
              </a:ext>
            </a:extLst>
          </p:cNvPr>
          <p:cNvSpPr/>
          <p:nvPr/>
        </p:nvSpPr>
        <p:spPr>
          <a:xfrm>
            <a:off x="2327564" y="5228103"/>
            <a:ext cx="1173017" cy="2193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E48456C-4F08-9149-923C-84C447A6973E}"/>
              </a:ext>
            </a:extLst>
          </p:cNvPr>
          <p:cNvSpPr txBox="1"/>
          <p:nvPr/>
        </p:nvSpPr>
        <p:spPr>
          <a:xfrm>
            <a:off x="6142181" y="5183895"/>
            <a:ext cx="1284326" cy="307777"/>
          </a:xfrm>
          <a:prstGeom prst="rect">
            <a:avLst/>
          </a:prstGeom>
          <a:noFill/>
        </p:spPr>
        <p:txBody>
          <a:bodyPr wrap="none" rtlCol="0">
            <a:spAutoFit/>
          </a:bodyPr>
          <a:lstStyle/>
          <a:p>
            <a:r>
              <a:rPr kumimoji="1" lang="ja-JP" altLang="en-US" sz="1400"/>
              <a:t>アルドステロン</a:t>
            </a:r>
          </a:p>
        </p:txBody>
      </p:sp>
      <p:sp>
        <p:nvSpPr>
          <p:cNvPr id="33" name="角丸四角形 32">
            <a:extLst>
              <a:ext uri="{FF2B5EF4-FFF2-40B4-BE49-F238E27FC236}">
                <a16:creationId xmlns:a16="http://schemas.microsoft.com/office/drawing/2014/main" id="{331D6B86-AC0C-0847-98D3-D2E92DCE13D3}"/>
              </a:ext>
            </a:extLst>
          </p:cNvPr>
          <p:cNvSpPr/>
          <p:nvPr/>
        </p:nvSpPr>
        <p:spPr>
          <a:xfrm>
            <a:off x="6150750" y="5202367"/>
            <a:ext cx="1266521" cy="2635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7929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重要なホルモン</a:t>
            </a:r>
          </a:p>
        </p:txBody>
      </p:sp>
      <p:sp>
        <p:nvSpPr>
          <p:cNvPr id="3" name="サブタイトル 2"/>
          <p:cNvSpPr>
            <a:spLocks noGrp="1"/>
          </p:cNvSpPr>
          <p:nvPr>
            <p:ph type="subTitle" idx="1"/>
          </p:nvPr>
        </p:nvSpPr>
        <p:spPr>
          <a:xfrm>
            <a:off x="550409" y="1285869"/>
            <a:ext cx="8043183" cy="5202011"/>
          </a:xfrm>
        </p:spPr>
        <p:txBody>
          <a:bodyPr>
            <a:noAutofit/>
          </a:bodyPr>
          <a:lstStyle/>
          <a:p>
            <a:r>
              <a:rPr lang="ja-JP" altLang="en-US" dirty="0"/>
              <a:t>次の説明に該当するホルモンはどれか</a:t>
            </a:r>
            <a:endParaRPr lang="en-US" altLang="ja-JP" dirty="0"/>
          </a:p>
          <a:p>
            <a:r>
              <a:rPr lang="ja-JP" altLang="en-US" dirty="0"/>
              <a:t>１．血糖値を下げるホルモン</a:t>
            </a:r>
            <a:endParaRPr lang="en-US" altLang="ja-JP" dirty="0"/>
          </a:p>
          <a:p>
            <a:r>
              <a:rPr kumimoji="1" lang="ja-JP" altLang="en-US" dirty="0"/>
              <a:t>　</a:t>
            </a:r>
            <a:r>
              <a:rPr kumimoji="1" lang="ja-JP" altLang="en-US" b="1" dirty="0">
                <a:solidFill>
                  <a:srgbClr val="C00000"/>
                </a:solidFill>
              </a:rPr>
              <a:t>　［　　］</a:t>
            </a:r>
            <a:r>
              <a:rPr kumimoji="1" lang="ja-JP" altLang="en-US" dirty="0"/>
              <a:t>グルカゴン　</a:t>
            </a:r>
            <a:r>
              <a:rPr lang="ja-JP" altLang="en-US" b="1" dirty="0">
                <a:solidFill>
                  <a:srgbClr val="C00000"/>
                </a:solidFill>
              </a:rPr>
              <a:t>　［　　］</a:t>
            </a:r>
            <a:r>
              <a:rPr kumimoji="1" lang="ja-JP" altLang="en-US" dirty="0"/>
              <a:t>インスリン　</a:t>
            </a:r>
            <a:endParaRPr kumimoji="1" lang="en-US" altLang="ja-JP" dirty="0"/>
          </a:p>
          <a:p>
            <a:r>
              <a:rPr lang="ja-JP" altLang="en-US" dirty="0"/>
              <a:t>　</a:t>
            </a:r>
            <a:r>
              <a:rPr lang="ja-JP" altLang="en-US" b="1" dirty="0">
                <a:solidFill>
                  <a:srgbClr val="C00000"/>
                </a:solidFill>
              </a:rPr>
              <a:t>　［　　］</a:t>
            </a:r>
            <a:r>
              <a:rPr kumimoji="1" lang="ja-JP" altLang="en-US" dirty="0"/>
              <a:t>副腎皮質ホルモン</a:t>
            </a:r>
            <a:endParaRPr kumimoji="1" lang="en-US" altLang="ja-JP" dirty="0"/>
          </a:p>
          <a:p>
            <a:r>
              <a:rPr kumimoji="1" lang="ja-JP" altLang="en-US" dirty="0"/>
              <a:t>２．血液の</a:t>
            </a:r>
            <a:r>
              <a:rPr kumimoji="1" lang="en-US" altLang="ja-JP" dirty="0"/>
              <a:t>Na</a:t>
            </a:r>
            <a:r>
              <a:rPr kumimoji="1" lang="en-US" altLang="ja-JP" baseline="30000" dirty="0"/>
              <a:t>+</a:t>
            </a:r>
            <a:r>
              <a:rPr kumimoji="1" lang="ja-JP" altLang="en-US" dirty="0"/>
              <a:t>濃度を上昇させるホルモン</a:t>
            </a:r>
            <a:endParaRPr kumimoji="1" lang="en-US" altLang="ja-JP" dirty="0"/>
          </a:p>
          <a:p>
            <a:r>
              <a:rPr lang="ja-JP" altLang="en-US" dirty="0"/>
              <a:t>　　</a:t>
            </a:r>
            <a:r>
              <a:rPr lang="ja-JP" altLang="en-US" b="1" dirty="0">
                <a:solidFill>
                  <a:srgbClr val="C00000"/>
                </a:solidFill>
              </a:rPr>
              <a:t>　［　　］</a:t>
            </a:r>
            <a:r>
              <a:rPr lang="ja-JP" altLang="en-US" dirty="0"/>
              <a:t>甲状腺ホルモン　　</a:t>
            </a:r>
            <a:r>
              <a:rPr lang="ja-JP" altLang="en-US" b="1" dirty="0">
                <a:solidFill>
                  <a:srgbClr val="C00000"/>
                </a:solidFill>
              </a:rPr>
              <a:t>　［　　］</a:t>
            </a:r>
            <a:r>
              <a:rPr lang="ja-JP" altLang="en-US" dirty="0"/>
              <a:t>アドレナリン</a:t>
            </a:r>
            <a:endParaRPr lang="en-US" altLang="ja-JP" dirty="0"/>
          </a:p>
          <a:p>
            <a:r>
              <a:rPr kumimoji="1" lang="ja-JP" altLang="en-US" dirty="0"/>
              <a:t>　　</a:t>
            </a:r>
            <a:r>
              <a:rPr lang="ja-JP" altLang="en-US" b="1" dirty="0">
                <a:solidFill>
                  <a:srgbClr val="C00000"/>
                </a:solidFill>
              </a:rPr>
              <a:t>　［　　］</a:t>
            </a:r>
            <a:r>
              <a:rPr kumimoji="1" lang="ja-JP" altLang="en-US" dirty="0"/>
              <a:t>アルドステロン</a:t>
            </a:r>
            <a:endParaRPr kumimoji="1" lang="en-US" altLang="ja-JP" dirty="0"/>
          </a:p>
          <a:p>
            <a:r>
              <a:rPr lang="ja-JP" altLang="en-US" dirty="0"/>
              <a:t>３．血液の浸透圧を下げるホルモン</a:t>
            </a:r>
            <a:endParaRPr lang="en-US" altLang="ja-JP" dirty="0">
              <a:solidFill>
                <a:schemeClr val="accent1">
                  <a:lumMod val="50000"/>
                </a:schemeClr>
              </a:solidFill>
            </a:endParaRPr>
          </a:p>
          <a:p>
            <a:r>
              <a:rPr lang="ja-JP" altLang="en-US" dirty="0"/>
              <a:t>　　</a:t>
            </a:r>
            <a:r>
              <a:rPr lang="ja-JP" altLang="en-US" b="1" dirty="0">
                <a:solidFill>
                  <a:srgbClr val="C00000"/>
                </a:solidFill>
              </a:rPr>
              <a:t> ［　　］</a:t>
            </a:r>
            <a:r>
              <a:rPr lang="ja-JP" altLang="en-US" dirty="0"/>
              <a:t>副腎皮質ホルモン</a:t>
            </a:r>
            <a:endParaRPr lang="en-US" altLang="ja-JP" dirty="0"/>
          </a:p>
          <a:p>
            <a:r>
              <a:rPr lang="ja-JP" altLang="en-US" dirty="0"/>
              <a:t>　　</a:t>
            </a:r>
            <a:r>
              <a:rPr lang="ja-JP" altLang="en-US" b="1" dirty="0">
                <a:solidFill>
                  <a:srgbClr val="C00000"/>
                </a:solidFill>
              </a:rPr>
              <a:t> ［　　］</a:t>
            </a:r>
            <a:r>
              <a:rPr lang="ja-JP" altLang="en-US" dirty="0"/>
              <a:t>バソプレシン　　</a:t>
            </a:r>
            <a:r>
              <a:rPr lang="ja-JP" altLang="en-US" b="1" dirty="0">
                <a:solidFill>
                  <a:srgbClr val="C00000"/>
                </a:solidFill>
              </a:rPr>
              <a:t> ［　　］</a:t>
            </a:r>
            <a:r>
              <a:rPr lang="ja-JP" altLang="en-US" dirty="0"/>
              <a:t>アルドステロン</a:t>
            </a:r>
            <a:endParaRPr lang="en-US" altLang="ja-JP" dirty="0"/>
          </a:p>
        </p:txBody>
      </p:sp>
      <p:sp>
        <p:nvSpPr>
          <p:cNvPr id="6" name="1 つの角を丸めた四角形 5"/>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H</a:t>
            </a:r>
          </a:p>
        </p:txBody>
      </p:sp>
      <p:sp>
        <p:nvSpPr>
          <p:cNvPr id="7" name="円/楕円 6"/>
          <p:cNvSpPr/>
          <p:nvPr/>
        </p:nvSpPr>
        <p:spPr>
          <a:xfrm>
            <a:off x="4299858" y="2405740"/>
            <a:ext cx="342900"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611087" y="4441369"/>
            <a:ext cx="342900"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439637" y="5976255"/>
            <a:ext cx="342900"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29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dirty="0"/>
              <a:t>８章　</a:t>
            </a:r>
            <a:r>
              <a:rPr lang="ja-JP" altLang="en-US" sz="4400" dirty="0"/>
              <a:t>多細胞生物の自己維持機構</a:t>
            </a:r>
            <a:endParaRPr kumimoji="1" lang="ja-JP" altLang="en-US" sz="4400" dirty="0"/>
          </a:p>
        </p:txBody>
      </p:sp>
      <p:sp>
        <p:nvSpPr>
          <p:cNvPr id="3" name="テキスト ボックス 2"/>
          <p:cNvSpPr txBox="1"/>
          <p:nvPr/>
        </p:nvSpPr>
        <p:spPr>
          <a:xfrm>
            <a:off x="1523999" y="2314575"/>
            <a:ext cx="5711820" cy="3754874"/>
          </a:xfrm>
          <a:prstGeom prst="rect">
            <a:avLst/>
          </a:prstGeom>
          <a:noFill/>
        </p:spPr>
        <p:txBody>
          <a:bodyPr wrap="none" rtlCol="0">
            <a:spAutoFit/>
          </a:bodyPr>
          <a:lstStyle/>
          <a:p>
            <a:r>
              <a:rPr kumimoji="1" lang="ja-JP" altLang="en-US" sz="2800" dirty="0">
                <a:solidFill>
                  <a:srgbClr val="FF0000"/>
                </a:solidFill>
                <a:latin typeface="+mj-ea"/>
                <a:ea typeface="+mj-ea"/>
              </a:rPr>
              <a:t>学習のポイント</a:t>
            </a:r>
            <a:endParaRPr kumimoji="1" lang="en-US" altLang="ja-JP" sz="2800" dirty="0">
              <a:solidFill>
                <a:srgbClr val="FF0000"/>
              </a:solidFill>
              <a:latin typeface="+mj-ea"/>
              <a:ea typeface="+mj-ea"/>
            </a:endParaRPr>
          </a:p>
          <a:p>
            <a:endParaRPr lang="en-US" altLang="ja-JP" dirty="0"/>
          </a:p>
          <a:p>
            <a:r>
              <a:rPr lang="en-US" altLang="ja-JP" sz="2400" dirty="0">
                <a:solidFill>
                  <a:schemeClr val="bg1">
                    <a:lumMod val="65000"/>
                  </a:schemeClr>
                </a:solidFill>
                <a:latin typeface="+mn-ea"/>
              </a:rPr>
              <a:t>8.1</a:t>
            </a:r>
            <a:r>
              <a:rPr lang="ja-JP" altLang="en-US" sz="2400" dirty="0">
                <a:solidFill>
                  <a:schemeClr val="bg1">
                    <a:lumMod val="65000"/>
                  </a:schemeClr>
                </a:solidFill>
                <a:latin typeface="+mn-ea"/>
              </a:rPr>
              <a:t>　個体の自己維持</a:t>
            </a:r>
            <a:endParaRPr lang="en-US" altLang="ja-JP" sz="2400" dirty="0">
              <a:solidFill>
                <a:schemeClr val="bg1">
                  <a:lumMod val="65000"/>
                </a:schemeClr>
              </a:solidFill>
              <a:latin typeface="+mn-ea"/>
            </a:endParaRPr>
          </a:p>
          <a:p>
            <a:r>
              <a:rPr kumimoji="1" lang="ja-JP" altLang="en-US" sz="2400" dirty="0">
                <a:solidFill>
                  <a:schemeClr val="bg1">
                    <a:lumMod val="65000"/>
                  </a:schemeClr>
                </a:solidFill>
                <a:latin typeface="+mn-ea"/>
              </a:rPr>
              <a:t>　　　細胞社会とは何か</a:t>
            </a:r>
            <a:endParaRPr kumimoji="1" lang="en-US" altLang="ja-JP" sz="2400" dirty="0">
              <a:solidFill>
                <a:schemeClr val="bg1">
                  <a:lumMod val="65000"/>
                </a:schemeClr>
              </a:solidFill>
              <a:latin typeface="+mn-ea"/>
            </a:endParaRPr>
          </a:p>
          <a:p>
            <a:r>
              <a:rPr lang="en-US" altLang="ja-JP" sz="2400" dirty="0">
                <a:solidFill>
                  <a:schemeClr val="bg1">
                    <a:lumMod val="65000"/>
                  </a:schemeClr>
                </a:solidFill>
                <a:latin typeface="+mn-ea"/>
              </a:rPr>
              <a:t>8.2</a:t>
            </a:r>
            <a:r>
              <a:rPr lang="ja-JP" altLang="en-US" sz="2400" dirty="0">
                <a:solidFill>
                  <a:schemeClr val="bg1">
                    <a:lumMod val="65000"/>
                  </a:schemeClr>
                </a:solidFill>
                <a:latin typeface="+mn-ea"/>
              </a:rPr>
              <a:t>　細胞間情報伝達システム</a:t>
            </a:r>
            <a:endParaRPr lang="en-US" altLang="ja-JP" sz="2400" dirty="0">
              <a:solidFill>
                <a:schemeClr val="bg1">
                  <a:lumMod val="65000"/>
                </a:schemeClr>
              </a:solidFill>
              <a:latin typeface="+mn-ea"/>
            </a:endParaRPr>
          </a:p>
          <a:p>
            <a:r>
              <a:rPr kumimoji="1" lang="ja-JP" altLang="en-US" sz="2400" dirty="0">
                <a:solidFill>
                  <a:schemeClr val="bg1">
                    <a:lumMod val="65000"/>
                  </a:schemeClr>
                </a:solidFill>
                <a:latin typeface="+mn-ea"/>
              </a:rPr>
              <a:t>　　　細胞と細胞のコミュニケーションの仕方</a:t>
            </a:r>
            <a:endParaRPr kumimoji="1" lang="en-US" altLang="ja-JP" sz="2400" dirty="0">
              <a:solidFill>
                <a:schemeClr val="bg1">
                  <a:lumMod val="65000"/>
                </a:schemeClr>
              </a:solidFill>
              <a:latin typeface="+mn-ea"/>
            </a:endParaRPr>
          </a:p>
          <a:p>
            <a:r>
              <a:rPr lang="en-US" altLang="ja-JP" sz="2400" dirty="0">
                <a:solidFill>
                  <a:schemeClr val="bg1">
                    <a:lumMod val="65000"/>
                  </a:schemeClr>
                </a:solidFill>
                <a:latin typeface="+mn-ea"/>
              </a:rPr>
              <a:t>8.3</a:t>
            </a:r>
            <a:r>
              <a:rPr lang="ja-JP" altLang="en-US" sz="2400" dirty="0">
                <a:solidFill>
                  <a:schemeClr val="bg1">
                    <a:lumMod val="65000"/>
                  </a:schemeClr>
                </a:solidFill>
                <a:latin typeface="+mn-ea"/>
              </a:rPr>
              <a:t>　生体維持機構</a:t>
            </a:r>
            <a:endParaRPr lang="en-US" altLang="ja-JP" sz="2400" dirty="0">
              <a:solidFill>
                <a:schemeClr val="bg1">
                  <a:lumMod val="65000"/>
                </a:schemeClr>
              </a:solidFill>
              <a:latin typeface="+mn-ea"/>
            </a:endParaRPr>
          </a:p>
          <a:p>
            <a:r>
              <a:rPr lang="ja-JP" altLang="en-US" sz="2400" dirty="0">
                <a:solidFill>
                  <a:schemeClr val="bg1">
                    <a:lumMod val="65000"/>
                  </a:schemeClr>
                </a:solidFill>
                <a:latin typeface="+mn-ea"/>
              </a:rPr>
              <a:t>　　　ホメオスタシスの仕組み</a:t>
            </a:r>
            <a:endParaRPr lang="en-US" altLang="ja-JP" sz="2400" dirty="0">
              <a:solidFill>
                <a:schemeClr val="bg1">
                  <a:lumMod val="65000"/>
                </a:schemeClr>
              </a:solidFill>
              <a:latin typeface="+mn-ea"/>
            </a:endParaRPr>
          </a:p>
          <a:p>
            <a:r>
              <a:rPr lang="en-US" altLang="ja-JP" sz="2400" dirty="0">
                <a:latin typeface="+mn-ea"/>
              </a:rPr>
              <a:t>8.4</a:t>
            </a:r>
            <a:r>
              <a:rPr lang="ja-JP" altLang="en-US" sz="2400" dirty="0">
                <a:latin typeface="+mn-ea"/>
              </a:rPr>
              <a:t>　生体防衛機構</a:t>
            </a:r>
            <a:endParaRPr lang="en-US" altLang="ja-JP" sz="2400" dirty="0">
              <a:latin typeface="+mn-ea"/>
            </a:endParaRPr>
          </a:p>
          <a:p>
            <a:r>
              <a:rPr lang="ja-JP" altLang="en-US" sz="2400" dirty="0">
                <a:latin typeface="+mn-ea"/>
              </a:rPr>
              <a:t>　　　</a:t>
            </a:r>
            <a:r>
              <a:rPr lang="ja-JP" altLang="en-US" sz="2400" dirty="0">
                <a:solidFill>
                  <a:srgbClr val="FF0000"/>
                </a:solidFill>
                <a:latin typeface="+mn-ea"/>
              </a:rPr>
              <a:t>免疫の優れた面、困った面</a:t>
            </a:r>
          </a:p>
        </p:txBody>
      </p:sp>
    </p:spTree>
    <p:extLst>
      <p:ext uri="{BB962C8B-B14F-4D97-AF65-F5344CB8AC3E}">
        <p14:creationId xmlns:p14="http://schemas.microsoft.com/office/powerpoint/2010/main" val="1024837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D5D66-233E-B649-8981-644AD4567C1E}"/>
              </a:ext>
            </a:extLst>
          </p:cNvPr>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id="{704626B4-2D91-8146-9FBE-7E38B88C29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1365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56021" y="1220724"/>
            <a:ext cx="6231958" cy="5539922"/>
          </a:xfrm>
          <a:prstGeom prst="rect">
            <a:avLst/>
          </a:prstGeom>
        </p:spPr>
      </p:pic>
      <p:sp>
        <p:nvSpPr>
          <p:cNvPr id="2" name="タイトル 1"/>
          <p:cNvSpPr>
            <a:spLocks noGrp="1"/>
          </p:cNvSpPr>
          <p:nvPr>
            <p:ph type="title"/>
          </p:nvPr>
        </p:nvSpPr>
        <p:spPr>
          <a:xfrm>
            <a:off x="378000" y="274638"/>
            <a:ext cx="8388000" cy="922114"/>
          </a:xfrm>
        </p:spPr>
        <p:txBody>
          <a:bodyPr>
            <a:normAutofit/>
          </a:bodyPr>
          <a:lstStyle/>
          <a:p>
            <a:r>
              <a:rPr kumimoji="1" lang="ja-JP" altLang="en-US" dirty="0"/>
              <a:t>自然免疫と獲得免疫</a:t>
            </a:r>
            <a:r>
              <a:rPr kumimoji="1" lang="ja-JP" altLang="en-US" sz="2800" dirty="0"/>
              <a:t>　教科書</a:t>
            </a:r>
            <a:r>
              <a:rPr kumimoji="1" lang="en-US" altLang="ja-JP" sz="2800" dirty="0"/>
              <a:t>p.133</a:t>
            </a:r>
            <a:r>
              <a:rPr kumimoji="1" lang="ja-JP" altLang="en-US" sz="2800" dirty="0" err="1"/>
              <a:t>、</a:t>
            </a:r>
            <a:r>
              <a:rPr kumimoji="1" lang="ja-JP" altLang="en-US" sz="2800" dirty="0"/>
              <a:t>プリント</a:t>
            </a:r>
            <a:r>
              <a:rPr kumimoji="1" lang="en-US" altLang="ja-JP" sz="2800" dirty="0"/>
              <a:t>p.10</a:t>
            </a:r>
            <a:endParaRPr kumimoji="1" lang="ja-JP" altLang="en-US" dirty="0"/>
          </a:p>
        </p:txBody>
      </p:sp>
      <p:sp>
        <p:nvSpPr>
          <p:cNvPr id="4" name="テキスト ボックス 3"/>
          <p:cNvSpPr txBox="1"/>
          <p:nvPr/>
        </p:nvSpPr>
        <p:spPr>
          <a:xfrm>
            <a:off x="4433450" y="2731324"/>
            <a:ext cx="595035" cy="338554"/>
          </a:xfrm>
          <a:prstGeom prst="rect">
            <a:avLst/>
          </a:prstGeom>
          <a:solidFill>
            <a:srgbClr val="002060"/>
          </a:solidFill>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spTree>
    <p:extLst>
      <p:ext uri="{BB962C8B-B14F-4D97-AF65-F5344CB8AC3E}">
        <p14:creationId xmlns:p14="http://schemas.microsoft.com/office/powerpoint/2010/main" val="42438625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体液性免疫</a:t>
            </a:r>
            <a:r>
              <a:rPr kumimoji="1" lang="ja-JP" altLang="en-US" sz="2800" dirty="0"/>
              <a:t>　教科書</a:t>
            </a:r>
            <a:r>
              <a:rPr kumimoji="1" lang="en-US" altLang="ja-JP" sz="2800" dirty="0"/>
              <a:t>p.135</a:t>
            </a:r>
            <a:r>
              <a:rPr kumimoji="1" lang="ja-JP" altLang="en-US" sz="2800" dirty="0" err="1"/>
              <a:t>、</a:t>
            </a:r>
            <a:r>
              <a:rPr kumimoji="1" lang="ja-JP" altLang="en-US" sz="2800" dirty="0"/>
              <a:t>プリント</a:t>
            </a:r>
            <a:r>
              <a:rPr kumimoji="1" lang="en-US" altLang="ja-JP" sz="2800" dirty="0"/>
              <a:t>p.11</a:t>
            </a:r>
            <a:endParaRPr kumimoji="1" lang="ja-JP" altLang="en-US" dirty="0"/>
          </a:p>
        </p:txBody>
      </p:sp>
      <p:pic>
        <p:nvPicPr>
          <p:cNvPr id="1843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38874" y="1489741"/>
            <a:ext cx="6866253" cy="396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558644" y="5331279"/>
            <a:ext cx="2390774" cy="984885"/>
          </a:xfrm>
          <a:prstGeom prst="rect">
            <a:avLst/>
          </a:prstGeom>
          <a:noFill/>
        </p:spPr>
        <p:txBody>
          <a:bodyPr wrap="square" rtlCol="0">
            <a:spAutoFit/>
          </a:bodyPr>
          <a:lstStyle/>
          <a:p>
            <a:r>
              <a:rPr kumimoji="1" lang="ja-JP" altLang="en-US" sz="1600" dirty="0"/>
              <a:t>オプソニン化</a:t>
            </a:r>
            <a:endParaRPr kumimoji="1" lang="en-US" altLang="ja-JP" sz="1600" dirty="0"/>
          </a:p>
          <a:p>
            <a:r>
              <a:rPr lang="ja-JP" altLang="en-US" sz="1400" dirty="0"/>
              <a:t>抗原（病原体）に抗体が結合することでマクロファージなどに貪食されやすくなること</a:t>
            </a:r>
            <a:endParaRPr kumimoji="1" lang="ja-JP" altLang="en-US" sz="1400" dirty="0"/>
          </a:p>
        </p:txBody>
      </p:sp>
      <p:sp>
        <p:nvSpPr>
          <p:cNvPr id="4" name="テキスト ボックス 3"/>
          <p:cNvSpPr txBox="1"/>
          <p:nvPr/>
        </p:nvSpPr>
        <p:spPr>
          <a:xfrm>
            <a:off x="755884" y="4859808"/>
            <a:ext cx="687228" cy="408623"/>
          </a:xfrm>
          <a:prstGeom prst="roundRect">
            <a:avLst/>
          </a:prstGeom>
          <a:noFill/>
          <a:ln w="19050">
            <a:solidFill>
              <a:schemeClr val="accent1"/>
            </a:solidFill>
          </a:ln>
        </p:spPr>
        <p:txBody>
          <a:bodyPr wrap="none" rtlCol="0">
            <a:spAutoFit/>
          </a:bodyPr>
          <a:lstStyle/>
          <a:p>
            <a:r>
              <a:rPr kumimoji="1" lang="ja-JP" altLang="en-US" dirty="0"/>
              <a:t>図</a:t>
            </a:r>
            <a:r>
              <a:rPr kumimoji="1" lang="en-US" altLang="ja-JP" dirty="0"/>
              <a:t>20</a:t>
            </a:r>
            <a:endParaRPr kumimoji="1" lang="ja-JP" altLang="en-US" dirty="0"/>
          </a:p>
        </p:txBody>
      </p:sp>
      <p:sp>
        <p:nvSpPr>
          <p:cNvPr id="5" name="テキスト ボックス 4"/>
          <p:cNvSpPr txBox="1"/>
          <p:nvPr/>
        </p:nvSpPr>
        <p:spPr>
          <a:xfrm>
            <a:off x="1461199" y="4899099"/>
            <a:ext cx="2492990" cy="369332"/>
          </a:xfrm>
          <a:prstGeom prst="rect">
            <a:avLst/>
          </a:prstGeom>
          <a:noFill/>
        </p:spPr>
        <p:txBody>
          <a:bodyPr wrap="none" rtlCol="0">
            <a:spAutoFit/>
          </a:bodyPr>
          <a:lstStyle/>
          <a:p>
            <a:r>
              <a:rPr kumimoji="1" lang="ja-JP" altLang="en-US" dirty="0"/>
              <a:t>獲得免疫（体液性免疫）</a:t>
            </a:r>
          </a:p>
        </p:txBody>
      </p:sp>
      <p:sp>
        <p:nvSpPr>
          <p:cNvPr id="7" name="テキスト ボックス 6"/>
          <p:cNvSpPr txBox="1"/>
          <p:nvPr/>
        </p:nvSpPr>
        <p:spPr>
          <a:xfrm>
            <a:off x="5066213" y="3378663"/>
            <a:ext cx="527709" cy="646331"/>
          </a:xfrm>
          <a:prstGeom prst="rect">
            <a:avLst/>
          </a:prstGeom>
          <a:noFill/>
        </p:spPr>
        <p:txBody>
          <a:bodyPr wrap="none" rtlCol="0">
            <a:spAutoFit/>
          </a:bodyPr>
          <a:lstStyle/>
          <a:p>
            <a:r>
              <a:rPr kumimoji="1" lang="en-US" altLang="ja-JP" dirty="0"/>
              <a:t>IL-4</a:t>
            </a:r>
          </a:p>
          <a:p>
            <a:r>
              <a:rPr lang="en-US" altLang="ja-JP" dirty="0"/>
              <a:t>IL-5</a:t>
            </a:r>
            <a:endParaRPr kumimoji="1" lang="ja-JP" altLang="en-US" dirty="0"/>
          </a:p>
        </p:txBody>
      </p:sp>
      <p:sp>
        <p:nvSpPr>
          <p:cNvPr id="8" name="テキスト ボックス 7"/>
          <p:cNvSpPr txBox="1"/>
          <p:nvPr/>
        </p:nvSpPr>
        <p:spPr>
          <a:xfrm>
            <a:off x="4068824" y="4158339"/>
            <a:ext cx="997389" cy="369332"/>
          </a:xfrm>
          <a:prstGeom prst="rect">
            <a:avLst/>
          </a:prstGeom>
          <a:noFill/>
        </p:spPr>
        <p:txBody>
          <a:bodyPr wrap="none" rtlCol="0">
            <a:spAutoFit/>
          </a:bodyPr>
          <a:lstStyle/>
          <a:p>
            <a:r>
              <a:rPr kumimoji="1" lang="en-US" altLang="ja-JP" dirty="0"/>
              <a:t>Th1</a:t>
            </a:r>
            <a:r>
              <a:rPr kumimoji="1" lang="ja-JP" altLang="en-US" dirty="0"/>
              <a:t>細胞</a:t>
            </a:r>
          </a:p>
        </p:txBody>
      </p:sp>
      <p:sp>
        <p:nvSpPr>
          <p:cNvPr id="6" name="テキスト ボックス 5"/>
          <p:cNvSpPr txBox="1"/>
          <p:nvPr/>
        </p:nvSpPr>
        <p:spPr>
          <a:xfrm>
            <a:off x="2910803" y="5609028"/>
            <a:ext cx="3276000" cy="830997"/>
          </a:xfrm>
          <a:prstGeom prst="rect">
            <a:avLst/>
          </a:prstGeom>
          <a:solidFill>
            <a:srgbClr val="FEF2E8"/>
          </a:solidFill>
        </p:spPr>
        <p:txBody>
          <a:bodyPr wrap="square" rtlCol="0">
            <a:spAutoFit/>
          </a:bodyPr>
          <a:lstStyle/>
          <a:p>
            <a:r>
              <a:rPr kumimoji="1" lang="en-US" altLang="ja-JP" sz="1600" dirty="0"/>
              <a:t>HIV</a:t>
            </a:r>
            <a:r>
              <a:rPr kumimoji="1" lang="ja-JP" altLang="en-US" sz="1600" dirty="0"/>
              <a:t>（エイズウイルス）はヘルパー</a:t>
            </a:r>
            <a:r>
              <a:rPr kumimoji="1" lang="en-US" altLang="ja-JP" sz="1600" dirty="0"/>
              <a:t>T</a:t>
            </a:r>
            <a:r>
              <a:rPr kumimoji="1" lang="ja-JP" altLang="en-US" sz="1600" dirty="0"/>
              <a:t>細胞に感染して免疫機能を破壊する</a:t>
            </a:r>
          </a:p>
        </p:txBody>
      </p:sp>
      <p:sp>
        <p:nvSpPr>
          <p:cNvPr id="10" name="テキスト ボックス 9"/>
          <p:cNvSpPr txBox="1"/>
          <p:nvPr/>
        </p:nvSpPr>
        <p:spPr>
          <a:xfrm>
            <a:off x="4206964" y="6196546"/>
            <a:ext cx="595035" cy="338554"/>
          </a:xfrm>
          <a:prstGeom prst="rect">
            <a:avLst/>
          </a:prstGeom>
          <a:solidFill>
            <a:srgbClr val="002060"/>
          </a:solidFill>
        </p:spPr>
        <p:txBody>
          <a:bodyPr wrap="none" rtlCol="0">
            <a:spAutoFit/>
          </a:bodyPr>
          <a:lstStyle/>
          <a:p>
            <a:r>
              <a:rPr kumimoji="1" lang="ja-JP" altLang="en-US" sz="1600">
                <a:solidFill>
                  <a:schemeClr val="bg1"/>
                </a:solidFill>
              </a:rPr>
              <a:t>国</a:t>
            </a:r>
            <a:r>
              <a:rPr kumimoji="1" lang="ja-JP" altLang="en-US" sz="1600" dirty="0">
                <a:solidFill>
                  <a:schemeClr val="bg1"/>
                </a:solidFill>
              </a:rPr>
              <a:t>試</a:t>
            </a:r>
          </a:p>
        </p:txBody>
      </p:sp>
      <p:sp>
        <p:nvSpPr>
          <p:cNvPr id="13" name="テキスト ボックス 12"/>
          <p:cNvSpPr txBox="1"/>
          <p:nvPr/>
        </p:nvSpPr>
        <p:spPr>
          <a:xfrm>
            <a:off x="457200" y="5269077"/>
            <a:ext cx="2105025" cy="369332"/>
          </a:xfrm>
          <a:prstGeom prst="rect">
            <a:avLst/>
          </a:prstGeom>
          <a:noFill/>
        </p:spPr>
        <p:txBody>
          <a:bodyPr wrap="square" rtlCol="0">
            <a:spAutoFit/>
          </a:bodyPr>
          <a:lstStyle/>
          <a:p>
            <a:r>
              <a:rPr kumimoji="1" lang="ja-JP" altLang="en-US" dirty="0"/>
              <a:t>図</a:t>
            </a:r>
            <a:r>
              <a:rPr kumimoji="1" lang="en-US" altLang="ja-JP" dirty="0"/>
              <a:t>20</a:t>
            </a:r>
            <a:r>
              <a:rPr kumimoji="1" lang="ja-JP" altLang="en-US" dirty="0"/>
              <a:t>とは少し違う</a:t>
            </a:r>
          </a:p>
        </p:txBody>
      </p:sp>
      <p:sp>
        <p:nvSpPr>
          <p:cNvPr id="9" name="角丸四角形 8">
            <a:extLst>
              <a:ext uri="{FF2B5EF4-FFF2-40B4-BE49-F238E27FC236}">
                <a16:creationId xmlns:a16="http://schemas.microsoft.com/office/drawing/2014/main" id="{0ED67FE8-F3DD-A845-9741-6386944896DC}"/>
              </a:ext>
            </a:extLst>
          </p:cNvPr>
          <p:cNvSpPr/>
          <p:nvPr/>
        </p:nvSpPr>
        <p:spPr>
          <a:xfrm>
            <a:off x="6003636" y="2604655"/>
            <a:ext cx="2001491" cy="15536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3475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細胞性免疫</a:t>
            </a:r>
            <a:r>
              <a:rPr lang="ja-JP" altLang="en-US" sz="2800" dirty="0"/>
              <a:t>　教科書</a:t>
            </a:r>
            <a:r>
              <a:rPr lang="en-US" altLang="ja-JP" sz="2800" dirty="0"/>
              <a:t>p.135</a:t>
            </a:r>
            <a:r>
              <a:rPr lang="ja-JP" altLang="en-US" sz="2800" dirty="0" err="1"/>
              <a:t>、</a:t>
            </a:r>
            <a:r>
              <a:rPr lang="ja-JP" altLang="en-US" sz="2800" dirty="0"/>
              <a:t>プリント</a:t>
            </a:r>
            <a:r>
              <a:rPr lang="en-US" altLang="ja-JP" sz="2800" dirty="0"/>
              <a:t>p.11</a:t>
            </a:r>
            <a:endParaRPr kumimoji="1" lang="ja-JP" altLang="en-US" dirty="0"/>
          </a:p>
        </p:txBody>
      </p:sp>
      <p:pic>
        <p:nvPicPr>
          <p:cNvPr id="1843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4562" y="1823277"/>
            <a:ext cx="6793064" cy="343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464628" y="5152621"/>
            <a:ext cx="3409908" cy="646331"/>
          </a:xfrm>
          <a:prstGeom prst="rect">
            <a:avLst/>
          </a:prstGeom>
          <a:noFill/>
        </p:spPr>
        <p:txBody>
          <a:bodyPr wrap="none" rtlCol="0">
            <a:spAutoFit/>
          </a:bodyPr>
          <a:lstStyle/>
          <a:p>
            <a:r>
              <a:rPr kumimoji="1" lang="ja-JP" altLang="en-US" dirty="0"/>
              <a:t>他にナチュラルキラー（</a:t>
            </a:r>
            <a:r>
              <a:rPr kumimoji="1" lang="en-US" altLang="ja-JP" dirty="0"/>
              <a:t>NK</a:t>
            </a:r>
            <a:r>
              <a:rPr kumimoji="1" lang="ja-JP" altLang="en-US" dirty="0"/>
              <a:t>）細胞、</a:t>
            </a:r>
            <a:endParaRPr kumimoji="1" lang="en-US" altLang="ja-JP" dirty="0"/>
          </a:p>
          <a:p>
            <a:r>
              <a:rPr kumimoji="1" lang="ja-JP" altLang="en-US" dirty="0"/>
              <a:t>マクロファージも感染細胞を攻撃</a:t>
            </a:r>
          </a:p>
        </p:txBody>
      </p:sp>
      <p:sp>
        <p:nvSpPr>
          <p:cNvPr id="6" name="テキスト ボックス 5"/>
          <p:cNvSpPr txBox="1"/>
          <p:nvPr/>
        </p:nvSpPr>
        <p:spPr>
          <a:xfrm>
            <a:off x="4195813" y="3988560"/>
            <a:ext cx="591829" cy="646331"/>
          </a:xfrm>
          <a:prstGeom prst="rect">
            <a:avLst/>
          </a:prstGeom>
          <a:noFill/>
        </p:spPr>
        <p:txBody>
          <a:bodyPr wrap="none" rtlCol="0">
            <a:spAutoFit/>
          </a:bodyPr>
          <a:lstStyle/>
          <a:p>
            <a:r>
              <a:rPr kumimoji="1" lang="en-US" altLang="ja-JP" dirty="0" err="1"/>
              <a:t>IFN</a:t>
            </a:r>
            <a:r>
              <a:rPr kumimoji="1" lang="en-US" altLang="ja-JP" dirty="0" err="1">
                <a:latin typeface="Symbol" pitchFamily="18" charset="2"/>
              </a:rPr>
              <a:t>g</a:t>
            </a:r>
            <a:endParaRPr kumimoji="1" lang="en-US" altLang="ja-JP" dirty="0">
              <a:latin typeface="Symbol" pitchFamily="18" charset="2"/>
            </a:endParaRPr>
          </a:p>
          <a:p>
            <a:r>
              <a:rPr lang="en-US" altLang="ja-JP" dirty="0"/>
              <a:t>IL-2</a:t>
            </a:r>
            <a:endParaRPr kumimoji="1" lang="ja-JP" altLang="en-US" dirty="0"/>
          </a:p>
        </p:txBody>
      </p:sp>
      <p:sp>
        <p:nvSpPr>
          <p:cNvPr id="5" name="テキスト ボックス 4"/>
          <p:cNvSpPr txBox="1"/>
          <p:nvPr/>
        </p:nvSpPr>
        <p:spPr>
          <a:xfrm>
            <a:off x="3156857" y="4931225"/>
            <a:ext cx="997389" cy="369332"/>
          </a:xfrm>
          <a:prstGeom prst="rect">
            <a:avLst/>
          </a:prstGeom>
          <a:noFill/>
        </p:spPr>
        <p:txBody>
          <a:bodyPr wrap="none" rtlCol="0">
            <a:spAutoFit/>
          </a:bodyPr>
          <a:lstStyle/>
          <a:p>
            <a:r>
              <a:rPr kumimoji="1" lang="en-US" altLang="ja-JP" dirty="0"/>
              <a:t>Th1</a:t>
            </a:r>
            <a:r>
              <a:rPr kumimoji="1" lang="ja-JP" altLang="en-US" dirty="0"/>
              <a:t>細胞</a:t>
            </a:r>
          </a:p>
        </p:txBody>
      </p:sp>
      <p:sp>
        <p:nvSpPr>
          <p:cNvPr id="7" name="テキスト ボックス 6"/>
          <p:cNvSpPr txBox="1"/>
          <p:nvPr/>
        </p:nvSpPr>
        <p:spPr>
          <a:xfrm>
            <a:off x="4787642" y="1823276"/>
            <a:ext cx="4297971" cy="369332"/>
          </a:xfrm>
          <a:prstGeom prst="rect">
            <a:avLst/>
          </a:prstGeom>
          <a:noFill/>
        </p:spPr>
        <p:txBody>
          <a:bodyPr wrap="none" rtlCol="0">
            <a:spAutoFit/>
          </a:bodyPr>
          <a:lstStyle/>
          <a:p>
            <a:r>
              <a:rPr kumimoji="1" lang="en-US" altLang="ja-JP" dirty="0"/>
              <a:t>HIV</a:t>
            </a:r>
            <a:r>
              <a:rPr kumimoji="1" lang="ja-JP" altLang="en-US" dirty="0"/>
              <a:t>はヘルパー</a:t>
            </a:r>
            <a:r>
              <a:rPr kumimoji="1" lang="en-US" altLang="ja-JP" dirty="0"/>
              <a:t>T</a:t>
            </a:r>
            <a:r>
              <a:rPr kumimoji="1" lang="ja-JP" altLang="en-US" dirty="0"/>
              <a:t>細胞に感染し、これを殺す</a:t>
            </a:r>
          </a:p>
        </p:txBody>
      </p:sp>
      <p:sp>
        <p:nvSpPr>
          <p:cNvPr id="8" name="テキスト ボックス 7"/>
          <p:cNvSpPr txBox="1"/>
          <p:nvPr/>
        </p:nvSpPr>
        <p:spPr>
          <a:xfrm>
            <a:off x="1173246" y="5389683"/>
            <a:ext cx="687228" cy="408623"/>
          </a:xfrm>
          <a:prstGeom prst="roundRect">
            <a:avLst/>
          </a:prstGeom>
          <a:noFill/>
          <a:ln w="19050">
            <a:solidFill>
              <a:schemeClr val="accent1"/>
            </a:solidFill>
          </a:ln>
        </p:spPr>
        <p:txBody>
          <a:bodyPr wrap="none" rtlCol="0">
            <a:spAutoFit/>
          </a:bodyPr>
          <a:lstStyle/>
          <a:p>
            <a:r>
              <a:rPr kumimoji="1" lang="ja-JP" altLang="en-US" dirty="0"/>
              <a:t>図</a:t>
            </a:r>
            <a:r>
              <a:rPr kumimoji="1" lang="en-US" altLang="ja-JP" dirty="0"/>
              <a:t>20</a:t>
            </a:r>
            <a:endParaRPr kumimoji="1" lang="ja-JP" altLang="en-US" dirty="0"/>
          </a:p>
        </p:txBody>
      </p:sp>
      <p:sp>
        <p:nvSpPr>
          <p:cNvPr id="9" name="テキスト ボックス 8"/>
          <p:cNvSpPr txBox="1"/>
          <p:nvPr/>
        </p:nvSpPr>
        <p:spPr>
          <a:xfrm>
            <a:off x="1993675" y="5428974"/>
            <a:ext cx="2492990" cy="369332"/>
          </a:xfrm>
          <a:prstGeom prst="rect">
            <a:avLst/>
          </a:prstGeom>
          <a:noFill/>
        </p:spPr>
        <p:txBody>
          <a:bodyPr wrap="none" rtlCol="0">
            <a:spAutoFit/>
          </a:bodyPr>
          <a:lstStyle/>
          <a:p>
            <a:r>
              <a:rPr kumimoji="1" lang="ja-JP" altLang="en-US" dirty="0"/>
              <a:t>獲得免疫（細胞性免疫）</a:t>
            </a:r>
          </a:p>
        </p:txBody>
      </p:sp>
      <p:sp>
        <p:nvSpPr>
          <p:cNvPr id="10" name="テキスト ボックス 9"/>
          <p:cNvSpPr txBox="1"/>
          <p:nvPr/>
        </p:nvSpPr>
        <p:spPr>
          <a:xfrm>
            <a:off x="874562" y="5798952"/>
            <a:ext cx="2105025" cy="369332"/>
          </a:xfrm>
          <a:prstGeom prst="rect">
            <a:avLst/>
          </a:prstGeom>
          <a:noFill/>
        </p:spPr>
        <p:txBody>
          <a:bodyPr wrap="square" rtlCol="0">
            <a:spAutoFit/>
          </a:bodyPr>
          <a:lstStyle/>
          <a:p>
            <a:r>
              <a:rPr kumimoji="1" lang="ja-JP" altLang="en-US" dirty="0"/>
              <a:t>図</a:t>
            </a:r>
            <a:r>
              <a:rPr kumimoji="1" lang="en-US" altLang="ja-JP" dirty="0"/>
              <a:t>20</a:t>
            </a:r>
            <a:r>
              <a:rPr kumimoji="1" lang="ja-JP" altLang="en-US" dirty="0"/>
              <a:t>とは少し違う</a:t>
            </a:r>
          </a:p>
        </p:txBody>
      </p:sp>
    </p:spTree>
    <p:extLst>
      <p:ext uri="{BB962C8B-B14F-4D97-AF65-F5344CB8AC3E}">
        <p14:creationId xmlns:p14="http://schemas.microsoft.com/office/powerpoint/2010/main" val="19266172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type="subTitle" idx="1"/>
          </p:nvPr>
        </p:nvSpPr>
        <p:spPr>
          <a:ln>
            <a:solidFill>
              <a:schemeClr val="accent1">
                <a:lumMod val="50000"/>
              </a:schemeClr>
            </a:solidFill>
          </a:ln>
        </p:spPr>
        <p:txBody>
          <a:bodyPr/>
          <a:lstStyle/>
          <a:p>
            <a:r>
              <a:rPr kumimoji="1" lang="ja-JP" altLang="en-US" dirty="0"/>
              <a:t>体液性免疫の特徴を表す文章に</a:t>
            </a:r>
            <a:r>
              <a:rPr kumimoji="1" lang="ja-JP" altLang="en-US" dirty="0">
                <a:solidFill>
                  <a:srgbClr val="C00000"/>
                </a:solidFill>
              </a:rPr>
              <a:t>○</a:t>
            </a:r>
            <a:r>
              <a:rPr kumimoji="1" lang="ja-JP" altLang="en-US" dirty="0"/>
              <a:t>、細胞性免疫の特徴を表す文章に</a:t>
            </a:r>
            <a:r>
              <a:rPr lang="en-US" altLang="ja-JP" dirty="0">
                <a:solidFill>
                  <a:srgbClr val="C00000"/>
                </a:solidFill>
              </a:rPr>
              <a:t>×</a:t>
            </a:r>
            <a:r>
              <a:rPr kumimoji="1" lang="ja-JP" altLang="en-US" dirty="0"/>
              <a:t>をつけよ</a:t>
            </a:r>
            <a:endParaRPr kumimoji="1" lang="en-US" altLang="ja-JP" dirty="0"/>
          </a:p>
          <a:p>
            <a:r>
              <a:rPr kumimoji="1" lang="en-US" altLang="ja-JP" b="1" dirty="0">
                <a:solidFill>
                  <a:srgbClr val="C00000"/>
                </a:solidFill>
              </a:rPr>
              <a:t>[</a:t>
            </a:r>
            <a:r>
              <a:rPr kumimoji="1" lang="ja-JP" altLang="en-US" b="1" dirty="0">
                <a:solidFill>
                  <a:srgbClr val="C00000"/>
                </a:solidFill>
              </a:rPr>
              <a:t>　　</a:t>
            </a:r>
            <a:r>
              <a:rPr kumimoji="1" lang="en-US" altLang="ja-JP" b="1" dirty="0">
                <a:solidFill>
                  <a:srgbClr val="C00000"/>
                </a:solidFill>
              </a:rPr>
              <a:t>] </a:t>
            </a:r>
            <a:r>
              <a:rPr kumimoji="1" lang="ja-JP" altLang="en-US" dirty="0">
                <a:solidFill>
                  <a:schemeClr val="tx2"/>
                </a:solidFill>
              </a:rPr>
              <a:t>マクロファージが異物を食べる</a:t>
            </a:r>
            <a:endParaRPr kumimoji="1" lang="en-US" altLang="ja-JP" dirty="0">
              <a:solidFill>
                <a:schemeClr val="tx2"/>
              </a:solidFill>
            </a:endParaRPr>
          </a:p>
          <a:p>
            <a:r>
              <a:rPr lang="en-US" altLang="ja-JP" b="1" dirty="0">
                <a:solidFill>
                  <a:srgbClr val="C00000"/>
                </a:solidFill>
              </a:rPr>
              <a:t>[</a:t>
            </a:r>
            <a:r>
              <a:rPr lang="ja-JP" altLang="en-US" b="1" dirty="0">
                <a:solidFill>
                  <a:srgbClr val="C00000"/>
                </a:solidFill>
              </a:rPr>
              <a:t>　　</a:t>
            </a:r>
            <a:r>
              <a:rPr lang="en-US" altLang="ja-JP" b="1" dirty="0">
                <a:solidFill>
                  <a:srgbClr val="C00000"/>
                </a:solidFill>
              </a:rPr>
              <a:t>] </a:t>
            </a:r>
            <a:r>
              <a:rPr lang="ja-JP" altLang="en-US" dirty="0">
                <a:solidFill>
                  <a:schemeClr val="tx2"/>
                </a:solidFill>
              </a:rPr>
              <a:t>好中球が活性酸素を放出して細菌を殺す</a:t>
            </a:r>
            <a:endParaRPr lang="en-US" altLang="ja-JP" dirty="0">
              <a:solidFill>
                <a:schemeClr val="tx2"/>
              </a:solidFill>
            </a:endParaRPr>
          </a:p>
          <a:p>
            <a:r>
              <a:rPr lang="en-US" altLang="ja-JP" b="1" dirty="0">
                <a:solidFill>
                  <a:srgbClr val="C00000"/>
                </a:solidFill>
              </a:rPr>
              <a:t>[</a:t>
            </a:r>
            <a:r>
              <a:rPr lang="ja-JP" altLang="en-US" b="1" dirty="0">
                <a:solidFill>
                  <a:srgbClr val="C00000"/>
                </a:solidFill>
              </a:rPr>
              <a:t>　　</a:t>
            </a:r>
            <a:r>
              <a:rPr lang="en-US" altLang="ja-JP" b="1" dirty="0">
                <a:solidFill>
                  <a:srgbClr val="C00000"/>
                </a:solidFill>
              </a:rPr>
              <a:t>] </a:t>
            </a:r>
            <a:r>
              <a:rPr kumimoji="1" lang="ja-JP" altLang="en-US" dirty="0">
                <a:solidFill>
                  <a:schemeClr val="tx2"/>
                </a:solidFill>
              </a:rPr>
              <a:t>抗体が異物（抗原）に結合して排除する</a:t>
            </a:r>
            <a:endParaRPr kumimoji="1" lang="en-US" altLang="ja-JP" dirty="0">
              <a:solidFill>
                <a:schemeClr val="tx2"/>
              </a:solidFill>
            </a:endParaRPr>
          </a:p>
          <a:p>
            <a:r>
              <a:rPr lang="en-US" altLang="ja-JP" b="1" dirty="0">
                <a:solidFill>
                  <a:srgbClr val="C00000"/>
                </a:solidFill>
              </a:rPr>
              <a:t>[</a:t>
            </a:r>
            <a:r>
              <a:rPr lang="ja-JP" altLang="en-US" b="1" dirty="0">
                <a:solidFill>
                  <a:srgbClr val="C00000"/>
                </a:solidFill>
              </a:rPr>
              <a:t>　　</a:t>
            </a:r>
            <a:r>
              <a:rPr lang="en-US" altLang="ja-JP" b="1" dirty="0">
                <a:solidFill>
                  <a:srgbClr val="C00000"/>
                </a:solidFill>
              </a:rPr>
              <a:t>] </a:t>
            </a:r>
            <a:r>
              <a:rPr kumimoji="1" lang="ja-JP" altLang="en-US" dirty="0">
                <a:solidFill>
                  <a:schemeClr val="tx2"/>
                </a:solidFill>
              </a:rPr>
              <a:t>キラー</a:t>
            </a:r>
            <a:r>
              <a:rPr kumimoji="1" lang="en-US" altLang="ja-JP" dirty="0">
                <a:solidFill>
                  <a:schemeClr val="tx2"/>
                </a:solidFill>
              </a:rPr>
              <a:t>T</a:t>
            </a:r>
            <a:r>
              <a:rPr kumimoji="1" lang="ja-JP" altLang="en-US" dirty="0">
                <a:solidFill>
                  <a:schemeClr val="tx2"/>
                </a:solidFill>
              </a:rPr>
              <a:t>細胞が感染した細胞を殺す</a:t>
            </a:r>
            <a:endParaRPr kumimoji="1" lang="en-US" altLang="ja-JP" dirty="0">
              <a:solidFill>
                <a:schemeClr val="tx2"/>
              </a:solidFill>
            </a:endParaRPr>
          </a:p>
          <a:p>
            <a:r>
              <a:rPr lang="en-US" altLang="ja-JP" b="1" dirty="0">
                <a:solidFill>
                  <a:srgbClr val="C00000"/>
                </a:solidFill>
              </a:rPr>
              <a:t>[</a:t>
            </a:r>
            <a:r>
              <a:rPr lang="ja-JP" altLang="en-US" b="1" dirty="0">
                <a:solidFill>
                  <a:srgbClr val="C00000"/>
                </a:solidFill>
              </a:rPr>
              <a:t>　　</a:t>
            </a:r>
            <a:r>
              <a:rPr lang="en-US" altLang="ja-JP" b="1" dirty="0">
                <a:solidFill>
                  <a:srgbClr val="C00000"/>
                </a:solidFill>
              </a:rPr>
              <a:t>] </a:t>
            </a:r>
            <a:r>
              <a:rPr lang="ja-JP" altLang="en-US" dirty="0">
                <a:solidFill>
                  <a:schemeClr val="tx2"/>
                </a:solidFill>
              </a:rPr>
              <a:t>ナチュラルキラー細胞ががん細胞を殺す</a:t>
            </a:r>
            <a:endParaRPr kumimoji="1" lang="ja-JP" altLang="en-US" dirty="0">
              <a:solidFill>
                <a:schemeClr val="tx2"/>
              </a:solidFill>
            </a:endParaRPr>
          </a:p>
        </p:txBody>
      </p:sp>
      <p:sp>
        <p:nvSpPr>
          <p:cNvPr id="6" name="タイトル 5"/>
          <p:cNvSpPr>
            <a:spLocks noGrp="1"/>
          </p:cNvSpPr>
          <p:nvPr>
            <p:ph type="ctrTitle"/>
          </p:nvPr>
        </p:nvSpPr>
        <p:spPr/>
        <p:txBody>
          <a:bodyPr/>
          <a:lstStyle/>
          <a:p>
            <a:r>
              <a:rPr lang="ja-JP" altLang="en-US" dirty="0"/>
              <a:t>体液性免疫と細胞性免疫の基本</a:t>
            </a:r>
            <a:endParaRPr kumimoji="1" lang="ja-JP" altLang="en-US" dirty="0"/>
          </a:p>
        </p:txBody>
      </p:sp>
      <p:sp>
        <p:nvSpPr>
          <p:cNvPr id="7" name="1 つの角を丸めた四角形 6"/>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J</a:t>
            </a:r>
          </a:p>
        </p:txBody>
      </p:sp>
      <p:sp>
        <p:nvSpPr>
          <p:cNvPr id="8" name="テキスト ボックス 7"/>
          <p:cNvSpPr txBox="1"/>
          <p:nvPr/>
        </p:nvSpPr>
        <p:spPr>
          <a:xfrm>
            <a:off x="780523" y="3505201"/>
            <a:ext cx="545342" cy="523220"/>
          </a:xfrm>
          <a:prstGeom prst="rect">
            <a:avLst/>
          </a:prstGeom>
          <a:noFill/>
        </p:spPr>
        <p:txBody>
          <a:bodyPr wrap="none" rtlCol="0">
            <a:spAutoFit/>
          </a:bodyPr>
          <a:lstStyle/>
          <a:p>
            <a:r>
              <a:rPr lang="ja-JP" altLang="en-US" sz="2800" b="1" dirty="0">
                <a:solidFill>
                  <a:srgbClr val="C00000"/>
                </a:solidFill>
              </a:rPr>
              <a:t>○</a:t>
            </a:r>
            <a:endParaRPr kumimoji="1" lang="ja-JP" altLang="en-US" sz="2800" b="1" dirty="0"/>
          </a:p>
        </p:txBody>
      </p:sp>
      <p:sp>
        <p:nvSpPr>
          <p:cNvPr id="9" name="テキスト ボックス 8"/>
          <p:cNvSpPr txBox="1"/>
          <p:nvPr/>
        </p:nvSpPr>
        <p:spPr>
          <a:xfrm>
            <a:off x="780523" y="4006649"/>
            <a:ext cx="545342" cy="523220"/>
          </a:xfrm>
          <a:prstGeom prst="rect">
            <a:avLst/>
          </a:prstGeom>
          <a:noFill/>
        </p:spPr>
        <p:txBody>
          <a:bodyPr wrap="none" rtlCol="0">
            <a:spAutoFit/>
          </a:bodyPr>
          <a:lstStyle/>
          <a:p>
            <a:r>
              <a:rPr lang="en-US" altLang="ja-JP" sz="2800" b="1" dirty="0">
                <a:solidFill>
                  <a:srgbClr val="C00000"/>
                </a:solidFill>
              </a:rPr>
              <a:t>×</a:t>
            </a:r>
            <a:endParaRPr kumimoji="1" lang="ja-JP" altLang="en-US" sz="2800" b="1" dirty="0"/>
          </a:p>
        </p:txBody>
      </p:sp>
    </p:spTree>
    <p:extLst>
      <p:ext uri="{BB962C8B-B14F-4D97-AF65-F5344CB8AC3E}">
        <p14:creationId xmlns:p14="http://schemas.microsoft.com/office/powerpoint/2010/main" val="3945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タンパク質の機能</a:t>
            </a: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6762" y="1225327"/>
            <a:ext cx="8050476" cy="5594573"/>
          </a:xfrm>
          <a:prstGeom prst="rect">
            <a:avLst/>
          </a:prstGeom>
        </p:spPr>
      </p:pic>
    </p:spTree>
    <p:extLst>
      <p:ext uri="{BB962C8B-B14F-4D97-AF65-F5344CB8AC3E}">
        <p14:creationId xmlns:p14="http://schemas.microsoft.com/office/powerpoint/2010/main" val="3533766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免疫に関係する細胞</a:t>
            </a:r>
          </a:p>
        </p:txBody>
      </p:sp>
      <p:sp>
        <p:nvSpPr>
          <p:cNvPr id="3" name="サブタイトル 2"/>
          <p:cNvSpPr>
            <a:spLocks noGrp="1"/>
          </p:cNvSpPr>
          <p:nvPr>
            <p:ph type="subTitle" idx="1"/>
          </p:nvPr>
        </p:nvSpPr>
        <p:spPr/>
        <p:txBody>
          <a:bodyPr>
            <a:normAutofit fontScale="92500" lnSpcReduction="10000"/>
          </a:bodyPr>
          <a:lstStyle/>
          <a:p>
            <a:r>
              <a:rPr kumimoji="1" lang="ja-JP" altLang="en-US" dirty="0"/>
              <a:t>それぞれの説明に該当する細胞を選べ</a:t>
            </a:r>
            <a:endParaRPr kumimoji="1" lang="en-US" altLang="ja-JP" dirty="0"/>
          </a:p>
          <a:p>
            <a:r>
              <a:rPr lang="en-US" altLang="ja-JP" b="1" dirty="0">
                <a:solidFill>
                  <a:srgbClr val="C00000"/>
                </a:solidFill>
              </a:rPr>
              <a:t>[ </a:t>
            </a:r>
            <a:r>
              <a:rPr lang="ja-JP" altLang="en-US" b="1" dirty="0">
                <a:solidFill>
                  <a:schemeClr val="tx2"/>
                </a:solidFill>
              </a:rPr>
              <a:t>② </a:t>
            </a:r>
            <a:r>
              <a:rPr lang="en-US" altLang="ja-JP" b="1" dirty="0">
                <a:solidFill>
                  <a:srgbClr val="C00000"/>
                </a:solidFill>
              </a:rPr>
              <a:t>]</a:t>
            </a:r>
            <a:r>
              <a:rPr lang="ja-JP" altLang="en-US" dirty="0"/>
              <a:t>　抗体を産生する細胞</a:t>
            </a:r>
            <a:endParaRPr lang="en-US" altLang="ja-JP" dirty="0"/>
          </a:p>
          <a:p>
            <a:r>
              <a:rPr lang="en-US" altLang="ja-JP" b="1" dirty="0">
                <a:solidFill>
                  <a:srgbClr val="C00000"/>
                </a:solidFill>
              </a:rPr>
              <a:t>[ </a:t>
            </a:r>
            <a:r>
              <a:rPr lang="ja-JP" altLang="en-US" b="1" dirty="0">
                <a:solidFill>
                  <a:schemeClr val="tx2"/>
                </a:solidFill>
              </a:rPr>
              <a:t>③ </a:t>
            </a:r>
            <a:r>
              <a:rPr lang="en-US" altLang="ja-JP" b="1" dirty="0">
                <a:solidFill>
                  <a:srgbClr val="C00000"/>
                </a:solidFill>
              </a:rPr>
              <a:t>]</a:t>
            </a:r>
            <a:r>
              <a:rPr lang="ja-JP" altLang="en-US" b="1" dirty="0">
                <a:solidFill>
                  <a:srgbClr val="C00000"/>
                </a:solidFill>
              </a:rPr>
              <a:t>　</a:t>
            </a:r>
            <a:r>
              <a:rPr kumimoji="1" lang="ja-JP" altLang="en-US" dirty="0"/>
              <a:t>形質細胞の元の細胞</a:t>
            </a:r>
            <a:endParaRPr kumimoji="1" lang="en-US" altLang="ja-JP" dirty="0"/>
          </a:p>
          <a:p>
            <a:r>
              <a:rPr lang="en-US" altLang="ja-JP" b="1" dirty="0">
                <a:solidFill>
                  <a:srgbClr val="C00000"/>
                </a:solidFill>
              </a:rPr>
              <a:t>[ </a:t>
            </a:r>
            <a:r>
              <a:rPr lang="ja-JP" altLang="en-US" b="1" dirty="0">
                <a:solidFill>
                  <a:schemeClr val="tx2"/>
                </a:solidFill>
              </a:rPr>
              <a:t>⑤ </a:t>
            </a:r>
            <a:r>
              <a:rPr lang="en-US" altLang="ja-JP" b="1" dirty="0">
                <a:solidFill>
                  <a:srgbClr val="C00000"/>
                </a:solidFill>
              </a:rPr>
              <a:t>]</a:t>
            </a:r>
            <a:r>
              <a:rPr lang="ja-JP" altLang="en-US" b="1" dirty="0">
                <a:solidFill>
                  <a:srgbClr val="C00000"/>
                </a:solidFill>
              </a:rPr>
              <a:t>　</a:t>
            </a:r>
            <a:r>
              <a:rPr kumimoji="1" lang="ja-JP" altLang="en-US" dirty="0"/>
              <a:t>抗原を認識して、免疫の指令を出す細胞</a:t>
            </a:r>
            <a:endParaRPr kumimoji="1" lang="en-US" altLang="ja-JP" dirty="0"/>
          </a:p>
          <a:p>
            <a:r>
              <a:rPr lang="en-US" altLang="ja-JP" b="1" dirty="0">
                <a:solidFill>
                  <a:srgbClr val="C00000"/>
                </a:solidFill>
              </a:rPr>
              <a:t>[ </a:t>
            </a:r>
            <a:r>
              <a:rPr lang="ja-JP" altLang="en-US" b="1" dirty="0">
                <a:solidFill>
                  <a:schemeClr val="tx2"/>
                </a:solidFill>
              </a:rPr>
              <a:t>④ </a:t>
            </a:r>
            <a:r>
              <a:rPr lang="en-US" altLang="ja-JP" b="1" dirty="0">
                <a:solidFill>
                  <a:srgbClr val="C00000"/>
                </a:solidFill>
              </a:rPr>
              <a:t>]</a:t>
            </a:r>
            <a:r>
              <a:rPr lang="ja-JP" altLang="en-US" b="1" dirty="0">
                <a:solidFill>
                  <a:srgbClr val="C00000"/>
                </a:solidFill>
              </a:rPr>
              <a:t>　</a:t>
            </a:r>
            <a:r>
              <a:rPr lang="ja-JP" altLang="en-US" dirty="0"/>
              <a:t>自然免疫でウイルスを攻撃する細胞</a:t>
            </a:r>
            <a:endParaRPr lang="en-US" altLang="ja-JP" dirty="0"/>
          </a:p>
          <a:p>
            <a:r>
              <a:rPr lang="en-US" altLang="ja-JP" b="1" dirty="0">
                <a:solidFill>
                  <a:srgbClr val="C00000"/>
                </a:solidFill>
              </a:rPr>
              <a:t>[ </a:t>
            </a:r>
            <a:r>
              <a:rPr lang="ja-JP" altLang="en-US" b="1" dirty="0">
                <a:solidFill>
                  <a:schemeClr val="tx2"/>
                </a:solidFill>
              </a:rPr>
              <a:t>① </a:t>
            </a:r>
            <a:r>
              <a:rPr lang="en-US" altLang="ja-JP" b="1" dirty="0">
                <a:solidFill>
                  <a:srgbClr val="C00000"/>
                </a:solidFill>
              </a:rPr>
              <a:t>]</a:t>
            </a:r>
            <a:r>
              <a:rPr lang="ja-JP" altLang="en-US" b="1" dirty="0">
                <a:solidFill>
                  <a:srgbClr val="C00000"/>
                </a:solidFill>
              </a:rPr>
              <a:t>　</a:t>
            </a:r>
            <a:r>
              <a:rPr kumimoji="1" lang="ja-JP" altLang="en-US" dirty="0"/>
              <a:t>単球から分化した細胞で細菌貪食能が</a:t>
            </a:r>
            <a:r>
              <a:rPr lang="ja-JP" altLang="en-US" dirty="0"/>
              <a:t>高い</a:t>
            </a:r>
            <a:endParaRPr kumimoji="1" lang="en-US" altLang="ja-JP" dirty="0"/>
          </a:p>
          <a:p>
            <a:endParaRPr kumimoji="1" lang="en-US" altLang="ja-JP" dirty="0"/>
          </a:p>
          <a:p>
            <a:pPr lvl="1" algn="l"/>
            <a:r>
              <a:rPr kumimoji="1" lang="ja-JP" altLang="en-US" dirty="0">
                <a:solidFill>
                  <a:schemeClr val="tx2"/>
                </a:solidFill>
              </a:rPr>
              <a:t>①マクロファージ　②</a:t>
            </a:r>
            <a:r>
              <a:rPr lang="ja-JP" altLang="en-US" dirty="0">
                <a:solidFill>
                  <a:schemeClr val="tx2"/>
                </a:solidFill>
              </a:rPr>
              <a:t>形質細胞　③</a:t>
            </a:r>
            <a:r>
              <a:rPr lang="en-US" altLang="ja-JP" dirty="0">
                <a:solidFill>
                  <a:schemeClr val="tx2"/>
                </a:solidFill>
              </a:rPr>
              <a:t>B</a:t>
            </a:r>
            <a:r>
              <a:rPr lang="ja-JP" altLang="en-US" dirty="0">
                <a:solidFill>
                  <a:schemeClr val="tx2"/>
                </a:solidFill>
              </a:rPr>
              <a:t>細胞</a:t>
            </a:r>
            <a:endParaRPr lang="en-US" altLang="ja-JP" dirty="0">
              <a:solidFill>
                <a:schemeClr val="tx2"/>
              </a:solidFill>
            </a:endParaRPr>
          </a:p>
          <a:p>
            <a:pPr lvl="1" algn="l"/>
            <a:r>
              <a:rPr lang="ja-JP" altLang="en-US" dirty="0">
                <a:solidFill>
                  <a:schemeClr val="tx2"/>
                </a:solidFill>
              </a:rPr>
              <a:t>④ナチュラルキラー細胞（</a:t>
            </a:r>
            <a:r>
              <a:rPr lang="en-US" altLang="ja-JP" dirty="0">
                <a:solidFill>
                  <a:schemeClr val="tx2"/>
                </a:solidFill>
              </a:rPr>
              <a:t>NK</a:t>
            </a:r>
            <a:r>
              <a:rPr lang="ja-JP" altLang="en-US" dirty="0">
                <a:solidFill>
                  <a:schemeClr val="tx2"/>
                </a:solidFill>
              </a:rPr>
              <a:t>細胞）</a:t>
            </a:r>
            <a:endParaRPr lang="en-US" altLang="ja-JP" dirty="0">
              <a:solidFill>
                <a:schemeClr val="tx2"/>
              </a:solidFill>
            </a:endParaRPr>
          </a:p>
          <a:p>
            <a:pPr lvl="1" algn="l"/>
            <a:r>
              <a:rPr kumimoji="1" lang="ja-JP" altLang="en-US" dirty="0">
                <a:solidFill>
                  <a:schemeClr val="tx2"/>
                </a:solidFill>
              </a:rPr>
              <a:t>⑤ヘルパー</a:t>
            </a:r>
            <a:r>
              <a:rPr kumimoji="1" lang="en-US" altLang="ja-JP" dirty="0">
                <a:solidFill>
                  <a:schemeClr val="tx2"/>
                </a:solidFill>
              </a:rPr>
              <a:t>T</a:t>
            </a:r>
            <a:r>
              <a:rPr kumimoji="1" lang="ja-JP" altLang="en-US" dirty="0">
                <a:solidFill>
                  <a:schemeClr val="tx2"/>
                </a:solidFill>
              </a:rPr>
              <a:t>細胞</a:t>
            </a:r>
            <a:endParaRPr kumimoji="1" lang="en-US" altLang="ja-JP" dirty="0">
              <a:solidFill>
                <a:schemeClr val="tx2"/>
              </a:solidFill>
            </a:endParaRPr>
          </a:p>
          <a:p>
            <a:endParaRPr lang="en-US" altLang="ja-JP" dirty="0"/>
          </a:p>
        </p:txBody>
      </p:sp>
      <p:sp>
        <p:nvSpPr>
          <p:cNvPr id="6" name="1 つの角を丸めた四角形 5"/>
          <p:cNvSpPr/>
          <p:nvPr/>
        </p:nvSpPr>
        <p:spPr>
          <a:xfrm>
            <a:off x="0" y="-1"/>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K</a:t>
            </a:r>
          </a:p>
        </p:txBody>
      </p:sp>
      <p:sp>
        <p:nvSpPr>
          <p:cNvPr id="7" name="正方形/長方形 6"/>
          <p:cNvSpPr/>
          <p:nvPr/>
        </p:nvSpPr>
        <p:spPr>
          <a:xfrm>
            <a:off x="785510" y="2016496"/>
            <a:ext cx="468086"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85510" y="2461242"/>
            <a:ext cx="468086"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55576" y="2905988"/>
            <a:ext cx="468086"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71904" y="3350734"/>
            <a:ext cx="468086"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55576" y="3795480"/>
            <a:ext cx="468086"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594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200" dirty="0"/>
              <a:t>8.4.5</a:t>
            </a:r>
            <a:r>
              <a:rPr kumimoji="1" lang="ja-JP" altLang="en-US" sz="3200" dirty="0"/>
              <a:t>　免疫系のトラブル　アレルギー　</a:t>
            </a:r>
            <a:r>
              <a:rPr kumimoji="1" lang="en-US" altLang="ja-JP" sz="2800" dirty="0"/>
              <a:t>p.136</a:t>
            </a:r>
            <a:endParaRPr kumimoji="1" lang="ja-JP" altLang="en-US" sz="3200" dirty="0"/>
          </a:p>
        </p:txBody>
      </p:sp>
      <p:graphicFrame>
        <p:nvGraphicFramePr>
          <p:cNvPr id="3" name="オブジェクト 2"/>
          <p:cNvGraphicFramePr>
            <a:graphicFrameLocks noChangeAspect="1"/>
          </p:cNvGraphicFramePr>
          <p:nvPr/>
        </p:nvGraphicFramePr>
        <p:xfrm>
          <a:off x="1076326" y="1244377"/>
          <a:ext cx="7153274" cy="5566222"/>
        </p:xfrm>
        <a:graphic>
          <a:graphicData uri="http://schemas.openxmlformats.org/presentationml/2006/ole">
            <mc:AlternateContent xmlns:mc="http://schemas.openxmlformats.org/markup-compatibility/2006">
              <mc:Choice xmlns:v="urn:schemas-microsoft-com:vml" Requires="v">
                <p:oleObj r:id="rId2" imgW="4428720" imgH="3447000" progId="">
                  <p:embed/>
                </p:oleObj>
              </mc:Choice>
              <mc:Fallback>
                <p:oleObj r:id="rId2" imgW="4428720" imgH="3447000" progId="">
                  <p:embed/>
                  <p:pic>
                    <p:nvPicPr>
                      <p:cNvPr id="3" name="オブジェクト 2"/>
                      <p:cNvPicPr/>
                      <p:nvPr/>
                    </p:nvPicPr>
                    <p:blipFill>
                      <a:blip r:embed="rId3"/>
                      <a:stretch>
                        <a:fillRect/>
                      </a:stretch>
                    </p:blipFill>
                    <p:spPr>
                      <a:xfrm>
                        <a:off x="1076326" y="1244377"/>
                        <a:ext cx="7153274" cy="5566222"/>
                      </a:xfrm>
                      <a:prstGeom prst="rect">
                        <a:avLst/>
                      </a:prstGeom>
                    </p:spPr>
                  </p:pic>
                </p:oleObj>
              </mc:Fallback>
            </mc:AlternateContent>
          </a:graphicData>
        </a:graphic>
      </p:graphicFrame>
      <p:sp>
        <p:nvSpPr>
          <p:cNvPr id="4" name="テキスト ボックス 3"/>
          <p:cNvSpPr txBox="1"/>
          <p:nvPr/>
        </p:nvSpPr>
        <p:spPr>
          <a:xfrm>
            <a:off x="1304925" y="1419225"/>
            <a:ext cx="1725152" cy="338554"/>
          </a:xfrm>
          <a:prstGeom prst="rect">
            <a:avLst/>
          </a:prstGeom>
          <a:noFill/>
        </p:spPr>
        <p:txBody>
          <a:bodyPr wrap="none" rtlCol="0">
            <a:spAutoFit/>
          </a:bodyPr>
          <a:lstStyle/>
          <a:p>
            <a:r>
              <a:rPr kumimoji="1" lang="en-US" altLang="ja-JP" sz="1600" dirty="0">
                <a:solidFill>
                  <a:srgbClr val="C00000"/>
                </a:solidFill>
              </a:rPr>
              <a:t>1</a:t>
            </a:r>
            <a:r>
              <a:rPr kumimoji="1" lang="ja-JP" altLang="en-US" sz="1600" dirty="0">
                <a:solidFill>
                  <a:srgbClr val="C00000"/>
                </a:solidFill>
              </a:rPr>
              <a:t>回目の抗原侵入</a:t>
            </a:r>
          </a:p>
        </p:txBody>
      </p:sp>
      <p:sp>
        <p:nvSpPr>
          <p:cNvPr id="5" name="テキスト ボックス 4"/>
          <p:cNvSpPr txBox="1"/>
          <p:nvPr/>
        </p:nvSpPr>
        <p:spPr>
          <a:xfrm>
            <a:off x="723900" y="4791075"/>
            <a:ext cx="1725152" cy="338554"/>
          </a:xfrm>
          <a:prstGeom prst="rect">
            <a:avLst/>
          </a:prstGeom>
          <a:noFill/>
        </p:spPr>
        <p:txBody>
          <a:bodyPr wrap="none" rtlCol="0">
            <a:spAutoFit/>
          </a:bodyPr>
          <a:lstStyle/>
          <a:p>
            <a:r>
              <a:rPr lang="en-US" altLang="ja-JP" sz="1600" dirty="0">
                <a:solidFill>
                  <a:srgbClr val="C00000"/>
                </a:solidFill>
              </a:rPr>
              <a:t>2</a:t>
            </a:r>
            <a:r>
              <a:rPr kumimoji="1" lang="ja-JP" altLang="en-US" sz="1600" dirty="0">
                <a:solidFill>
                  <a:srgbClr val="C00000"/>
                </a:solidFill>
              </a:rPr>
              <a:t>回目の抗原侵入</a:t>
            </a:r>
          </a:p>
        </p:txBody>
      </p:sp>
      <p:sp>
        <p:nvSpPr>
          <p:cNvPr id="7" name="テキスト ボックス 6"/>
          <p:cNvSpPr txBox="1"/>
          <p:nvPr/>
        </p:nvSpPr>
        <p:spPr>
          <a:xfrm>
            <a:off x="4205553" y="6441267"/>
            <a:ext cx="732893" cy="369332"/>
          </a:xfrm>
          <a:prstGeom prst="rect">
            <a:avLst/>
          </a:prstGeom>
          <a:noFill/>
        </p:spPr>
        <p:txBody>
          <a:bodyPr wrap="none" rtlCol="0">
            <a:spAutoFit/>
          </a:bodyPr>
          <a:lstStyle/>
          <a:p>
            <a:r>
              <a:rPr kumimoji="1" lang="en-US" altLang="ja-JP" dirty="0"/>
              <a:t>p.137</a:t>
            </a:r>
            <a:endParaRPr kumimoji="1" lang="ja-JP" altLang="en-US" dirty="0"/>
          </a:p>
        </p:txBody>
      </p:sp>
    </p:spTree>
    <p:extLst>
      <p:ext uri="{BB962C8B-B14F-4D97-AF65-F5344CB8AC3E}">
        <p14:creationId xmlns:p14="http://schemas.microsoft.com/office/powerpoint/2010/main" val="6477954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第</a:t>
            </a:r>
            <a:r>
              <a:rPr lang="ja-JP" altLang="en-US" dirty="0"/>
              <a:t>３</a:t>
            </a:r>
            <a:r>
              <a:rPr kumimoji="1" lang="ja-JP" altLang="en-US" dirty="0"/>
              <a:t>部　生命体の反応と調節律</a:t>
            </a:r>
          </a:p>
        </p:txBody>
      </p:sp>
      <p:sp>
        <p:nvSpPr>
          <p:cNvPr id="3" name="テキスト ボックス 2"/>
          <p:cNvSpPr txBox="1"/>
          <p:nvPr/>
        </p:nvSpPr>
        <p:spPr>
          <a:xfrm>
            <a:off x="1524000" y="3276600"/>
            <a:ext cx="5333511" cy="584775"/>
          </a:xfrm>
          <a:prstGeom prst="rect">
            <a:avLst/>
          </a:prstGeom>
          <a:noFill/>
        </p:spPr>
        <p:txBody>
          <a:bodyPr wrap="none" rtlCol="0">
            <a:spAutoFit/>
          </a:bodyPr>
          <a:lstStyle/>
          <a:p>
            <a:r>
              <a:rPr lang="ja-JP" altLang="en-US" sz="3200" dirty="0">
                <a:latin typeface="AR P丸ゴシック体M04" pitchFamily="50" charset="-128"/>
                <a:ea typeface="AR P丸ゴシック体M04" pitchFamily="50" charset="-128"/>
              </a:rPr>
              <a:t>９章　遺伝の仕組みと遺伝病</a:t>
            </a:r>
            <a:endParaRPr kumimoji="1" lang="ja-JP" altLang="en-US" sz="3200" dirty="0">
              <a:latin typeface="AR P丸ゴシック体M04" pitchFamily="50" charset="-128"/>
              <a:ea typeface="AR P丸ゴシック体M04" pitchFamily="50" charset="-128"/>
            </a:endParaRPr>
          </a:p>
        </p:txBody>
      </p:sp>
    </p:spTree>
    <p:extLst>
      <p:ext uri="{BB962C8B-B14F-4D97-AF65-F5344CB8AC3E}">
        <p14:creationId xmlns:p14="http://schemas.microsoft.com/office/powerpoint/2010/main" val="4058404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nvGraphicFramePr>
        <p:xfrm>
          <a:off x="3615269" y="1626697"/>
          <a:ext cx="3938056" cy="4621703"/>
        </p:xfrm>
        <a:graphic>
          <a:graphicData uri="http://schemas.openxmlformats.org/presentationml/2006/ole">
            <mc:AlternateContent xmlns:mc="http://schemas.openxmlformats.org/markup-compatibility/2006">
              <mc:Choice xmlns:v="urn:schemas-microsoft-com:vml" Requires="v">
                <p:oleObj r:id="rId3" imgW="1983960" imgH="2328480" progId="">
                  <p:embed/>
                </p:oleObj>
              </mc:Choice>
              <mc:Fallback>
                <p:oleObj r:id="rId3" imgW="1983960" imgH="2328480" progId="">
                  <p:embed/>
                  <p:pic>
                    <p:nvPicPr>
                      <p:cNvPr id="6" name="オブジェクト 5"/>
                      <p:cNvPicPr/>
                      <p:nvPr/>
                    </p:nvPicPr>
                    <p:blipFill>
                      <a:blip r:embed="rId4"/>
                      <a:stretch>
                        <a:fillRect/>
                      </a:stretch>
                    </p:blipFill>
                    <p:spPr>
                      <a:xfrm>
                        <a:off x="3615269" y="1626697"/>
                        <a:ext cx="3938056" cy="4621703"/>
                      </a:xfrm>
                      <a:prstGeom prst="rect">
                        <a:avLst/>
                      </a:prstGeom>
                    </p:spPr>
                  </p:pic>
                </p:oleObj>
              </mc:Fallback>
            </mc:AlternateContent>
          </a:graphicData>
        </a:graphic>
      </p:graphicFrame>
      <p:sp>
        <p:nvSpPr>
          <p:cNvPr id="2" name="タイトル 1"/>
          <p:cNvSpPr>
            <a:spLocks noGrp="1"/>
          </p:cNvSpPr>
          <p:nvPr>
            <p:ph type="title"/>
          </p:nvPr>
        </p:nvSpPr>
        <p:spPr>
          <a:xfrm>
            <a:off x="457200" y="274638"/>
            <a:ext cx="8229600" cy="922114"/>
          </a:xfrm>
        </p:spPr>
        <p:txBody>
          <a:bodyPr/>
          <a:lstStyle/>
          <a:p>
            <a:r>
              <a:rPr kumimoji="1" lang="ja-JP" altLang="en-US" dirty="0"/>
              <a:t>メンデルは豆をマメに調べた</a:t>
            </a:r>
            <a:r>
              <a:rPr kumimoji="1" lang="ja-JP" altLang="en-US" sz="2800" dirty="0"/>
              <a:t>  教科書</a:t>
            </a:r>
            <a:r>
              <a:rPr kumimoji="1" lang="en-US" altLang="ja-JP" sz="2800" dirty="0"/>
              <a:t>p.141</a:t>
            </a:r>
            <a:endParaRPr kumimoji="1" lang="ja-JP" altLang="en-US" dirty="0"/>
          </a:p>
        </p:txBody>
      </p:sp>
      <p:sp>
        <p:nvSpPr>
          <p:cNvPr id="4" name="テキスト ボックス 3"/>
          <p:cNvSpPr txBox="1"/>
          <p:nvPr/>
        </p:nvSpPr>
        <p:spPr>
          <a:xfrm>
            <a:off x="7368810" y="2009756"/>
            <a:ext cx="1640770" cy="646331"/>
          </a:xfrm>
          <a:prstGeom prst="rect">
            <a:avLst/>
          </a:prstGeom>
          <a:noFill/>
        </p:spPr>
        <p:txBody>
          <a:bodyPr wrap="none" rtlCol="0">
            <a:spAutoFit/>
          </a:bodyPr>
          <a:lstStyle/>
          <a:p>
            <a:r>
              <a:rPr kumimoji="1" lang="ja-JP" altLang="en-US" dirty="0"/>
              <a:t>対立遺伝子</a:t>
            </a:r>
            <a:endParaRPr kumimoji="1" lang="en-US" altLang="ja-JP" dirty="0"/>
          </a:p>
          <a:p>
            <a:r>
              <a:rPr lang="ja-JP" altLang="en-US" dirty="0"/>
              <a:t>丸形 </a:t>
            </a:r>
            <a:r>
              <a:rPr lang="en-US" altLang="ja-JP" dirty="0"/>
              <a:t>vs. </a:t>
            </a:r>
            <a:r>
              <a:rPr lang="ja-JP" altLang="en-US" dirty="0"/>
              <a:t>しわ型</a:t>
            </a:r>
            <a:endParaRPr kumimoji="1" lang="ja-JP" altLang="en-US" dirty="0"/>
          </a:p>
        </p:txBody>
      </p:sp>
      <p:sp>
        <p:nvSpPr>
          <p:cNvPr id="5" name="テキスト ボックス 4"/>
          <p:cNvSpPr txBox="1"/>
          <p:nvPr/>
        </p:nvSpPr>
        <p:spPr>
          <a:xfrm>
            <a:off x="7425195" y="5286375"/>
            <a:ext cx="1233030" cy="369332"/>
          </a:xfrm>
          <a:prstGeom prst="rect">
            <a:avLst/>
          </a:prstGeom>
          <a:noFill/>
        </p:spPr>
        <p:txBody>
          <a:bodyPr wrap="none" rtlCol="0">
            <a:spAutoFit/>
          </a:bodyPr>
          <a:lstStyle/>
          <a:p>
            <a:r>
              <a:rPr kumimoji="1" lang="ja-JP" altLang="en-US" dirty="0"/>
              <a:t>メンデル比</a:t>
            </a:r>
          </a:p>
        </p:txBody>
      </p:sp>
      <p:pic>
        <p:nvPicPr>
          <p:cNvPr id="1026" name="Picture 2" descr="http://www.kagakunavi.jp/picture/image/1047/ada700f1f66ef5b8d60add9989d66229-xxxbi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9550" y="2818031"/>
            <a:ext cx="3054348" cy="229076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368810" y="1181070"/>
            <a:ext cx="1317990" cy="400110"/>
          </a:xfrm>
          <a:prstGeom prst="rect">
            <a:avLst/>
          </a:prstGeom>
          <a:solidFill>
            <a:schemeClr val="bg2"/>
          </a:solidFill>
        </p:spPr>
        <p:txBody>
          <a:bodyPr wrap="none" rtlCol="0">
            <a:spAutoFit/>
          </a:bodyPr>
          <a:lstStyle/>
          <a:p>
            <a:r>
              <a:rPr kumimoji="1" lang="ja-JP" altLang="en-US" sz="2000" dirty="0"/>
              <a:t>プリント</a:t>
            </a:r>
            <a:r>
              <a:rPr kumimoji="1" lang="en-US" altLang="ja-JP" sz="2000" dirty="0"/>
              <a:t>p.1</a:t>
            </a:r>
            <a:endParaRPr kumimoji="1" lang="ja-JP" altLang="en-US" sz="2000" dirty="0"/>
          </a:p>
        </p:txBody>
      </p:sp>
    </p:spTree>
    <p:extLst>
      <p:ext uri="{BB962C8B-B14F-4D97-AF65-F5344CB8AC3E}">
        <p14:creationId xmlns:p14="http://schemas.microsoft.com/office/powerpoint/2010/main" val="38459317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0038" y="131763"/>
            <a:ext cx="8543925" cy="900000"/>
          </a:xfrm>
        </p:spPr>
        <p:txBody>
          <a:bodyPr>
            <a:normAutofit/>
          </a:bodyPr>
          <a:lstStyle/>
          <a:p>
            <a:r>
              <a:rPr lang="ja-JP" altLang="en-US" sz="3200" dirty="0"/>
              <a:t>遺伝形質には優性</a:t>
            </a:r>
            <a:r>
              <a:rPr kumimoji="1" lang="ja-JP" altLang="en-US" sz="3200" dirty="0"/>
              <a:t>と劣性がある</a:t>
            </a:r>
            <a:r>
              <a:rPr kumimoji="1" lang="ja-JP" altLang="en-US" sz="2800" dirty="0"/>
              <a:t>　教科書</a:t>
            </a:r>
            <a:r>
              <a:rPr kumimoji="1" lang="en-US" altLang="ja-JP" sz="2800" dirty="0"/>
              <a:t>p.142</a:t>
            </a:r>
            <a:endParaRPr kumimoji="1" lang="ja-JP" alt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0719" y="4499855"/>
            <a:ext cx="54578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150650" y="1641991"/>
            <a:ext cx="4536149" cy="1354217"/>
          </a:xfrm>
          <a:prstGeom prst="rect">
            <a:avLst/>
          </a:prstGeom>
          <a:noFill/>
          <a:ln>
            <a:solidFill>
              <a:schemeClr val="tx1"/>
            </a:solidFill>
          </a:ln>
        </p:spPr>
        <p:txBody>
          <a:bodyPr wrap="square" rtlCol="0">
            <a:spAutoFit/>
          </a:bodyPr>
          <a:lstStyle/>
          <a:p>
            <a:r>
              <a:rPr kumimoji="1" lang="ja-JP" altLang="en-US" sz="2400" dirty="0">
                <a:solidFill>
                  <a:srgbClr val="C00000"/>
                </a:solidFill>
              </a:rPr>
              <a:t>優劣（優性）の法則</a:t>
            </a:r>
            <a:endParaRPr kumimoji="1" lang="en-US" altLang="ja-JP" sz="2400" dirty="0">
              <a:solidFill>
                <a:srgbClr val="C00000"/>
              </a:solidFill>
            </a:endParaRPr>
          </a:p>
          <a:p>
            <a:r>
              <a:rPr kumimoji="1" lang="ja-JP" altLang="en-US" sz="2000" dirty="0"/>
              <a:t>対立遺伝子に優性と劣性がある場合、優性の性質が表現型となる</a:t>
            </a:r>
            <a:endParaRPr kumimoji="1" lang="en-US" altLang="ja-JP" sz="2000" dirty="0"/>
          </a:p>
          <a:p>
            <a:r>
              <a:rPr lang="ja-JP" altLang="en-US" dirty="0"/>
              <a:t>注意：優性は優れた性質という意味ではない</a:t>
            </a:r>
            <a:endParaRPr kumimoji="1" lang="ja-JP" altLang="en-US" sz="2000" dirty="0"/>
          </a:p>
        </p:txBody>
      </p:sp>
      <p:sp>
        <p:nvSpPr>
          <p:cNvPr id="7" name="テキスト ボックス 6"/>
          <p:cNvSpPr txBox="1"/>
          <p:nvPr/>
        </p:nvSpPr>
        <p:spPr>
          <a:xfrm>
            <a:off x="7525973" y="998421"/>
            <a:ext cx="1317990" cy="400110"/>
          </a:xfrm>
          <a:prstGeom prst="rect">
            <a:avLst/>
          </a:prstGeom>
          <a:solidFill>
            <a:schemeClr val="bg2"/>
          </a:solidFill>
        </p:spPr>
        <p:txBody>
          <a:bodyPr wrap="none" rtlCol="0">
            <a:spAutoFit/>
          </a:bodyPr>
          <a:lstStyle/>
          <a:p>
            <a:r>
              <a:rPr kumimoji="1" lang="ja-JP" altLang="en-US" sz="2000" dirty="0"/>
              <a:t>プリント</a:t>
            </a:r>
            <a:r>
              <a:rPr kumimoji="1" lang="en-US" altLang="ja-JP" sz="2000" dirty="0"/>
              <a:t>p.1</a:t>
            </a:r>
            <a:endParaRPr kumimoji="1" lang="ja-JP" altLang="en-US" sz="2000" dirty="0"/>
          </a:p>
        </p:txBody>
      </p:sp>
      <p:graphicFrame>
        <p:nvGraphicFramePr>
          <p:cNvPr id="8" name="オブジェクト 7"/>
          <p:cNvGraphicFramePr>
            <a:graphicFrameLocks noChangeAspect="1"/>
          </p:cNvGraphicFramePr>
          <p:nvPr/>
        </p:nvGraphicFramePr>
        <p:xfrm>
          <a:off x="0" y="1765299"/>
          <a:ext cx="3712606" cy="3816351"/>
        </p:xfrm>
        <a:graphic>
          <a:graphicData uri="http://schemas.openxmlformats.org/presentationml/2006/ole">
            <mc:AlternateContent xmlns:mc="http://schemas.openxmlformats.org/markup-compatibility/2006">
              <mc:Choice xmlns:v="urn:schemas-microsoft-com:vml" Requires="v">
                <p:oleObj r:id="rId4" imgW="3182040" imgH="3270240" progId="">
                  <p:embed/>
                </p:oleObj>
              </mc:Choice>
              <mc:Fallback>
                <p:oleObj r:id="rId4" imgW="3182040" imgH="3270240" progId="">
                  <p:embed/>
                  <p:pic>
                    <p:nvPicPr>
                      <p:cNvPr id="8" name="オブジェクト 7"/>
                      <p:cNvPicPr/>
                      <p:nvPr/>
                    </p:nvPicPr>
                    <p:blipFill>
                      <a:blip r:embed="rId5"/>
                      <a:stretch>
                        <a:fillRect/>
                      </a:stretch>
                    </p:blipFill>
                    <p:spPr>
                      <a:xfrm>
                        <a:off x="0" y="1765299"/>
                        <a:ext cx="3712606" cy="3816351"/>
                      </a:xfrm>
                      <a:prstGeom prst="rect">
                        <a:avLst/>
                      </a:prstGeom>
                    </p:spPr>
                  </p:pic>
                </p:oleObj>
              </mc:Fallback>
            </mc:AlternateContent>
          </a:graphicData>
        </a:graphic>
      </p:graphicFrame>
      <p:sp>
        <p:nvSpPr>
          <p:cNvPr id="6" name="テキスト ボックス 5"/>
          <p:cNvSpPr txBox="1"/>
          <p:nvPr/>
        </p:nvSpPr>
        <p:spPr>
          <a:xfrm>
            <a:off x="3700244" y="3558270"/>
            <a:ext cx="4682718" cy="769441"/>
          </a:xfrm>
          <a:prstGeom prst="rect">
            <a:avLst/>
          </a:prstGeom>
          <a:noFill/>
          <a:ln>
            <a:solidFill>
              <a:schemeClr val="tx1"/>
            </a:solidFill>
          </a:ln>
        </p:spPr>
        <p:txBody>
          <a:bodyPr wrap="square" rtlCol="0">
            <a:spAutoFit/>
          </a:bodyPr>
          <a:lstStyle/>
          <a:p>
            <a:r>
              <a:rPr kumimoji="1" lang="ja-JP" altLang="en-US" sz="2400" dirty="0">
                <a:solidFill>
                  <a:srgbClr val="C00000"/>
                </a:solidFill>
              </a:rPr>
              <a:t>分離の法則</a:t>
            </a:r>
            <a:endParaRPr kumimoji="1" lang="en-US" altLang="ja-JP" sz="2400" dirty="0">
              <a:solidFill>
                <a:srgbClr val="C00000"/>
              </a:solidFill>
            </a:endParaRPr>
          </a:p>
          <a:p>
            <a:r>
              <a:rPr lang="ja-JP" altLang="en-US" sz="2000" dirty="0"/>
              <a:t>対立遺伝子は配偶子に均等に配分される</a:t>
            </a:r>
            <a:endParaRPr kumimoji="1" lang="ja-JP" altLang="en-US" sz="2000" dirty="0"/>
          </a:p>
        </p:txBody>
      </p:sp>
      <p:sp>
        <p:nvSpPr>
          <p:cNvPr id="9" name="テキスト ボックス 8"/>
          <p:cNvSpPr txBox="1"/>
          <p:nvPr/>
        </p:nvSpPr>
        <p:spPr>
          <a:xfrm>
            <a:off x="1856303" y="5334479"/>
            <a:ext cx="715260" cy="369332"/>
          </a:xfrm>
          <a:prstGeom prst="rect">
            <a:avLst/>
          </a:prstGeom>
          <a:noFill/>
        </p:spPr>
        <p:txBody>
          <a:bodyPr wrap="none" rtlCol="0">
            <a:spAutoFit/>
          </a:bodyPr>
          <a:lstStyle/>
          <a:p>
            <a:r>
              <a:rPr kumimoji="1" lang="en-US" altLang="ja-JP" dirty="0"/>
              <a:t>p.143</a:t>
            </a:r>
            <a:endParaRPr kumimoji="1" lang="ja-JP" altLang="en-US" dirty="0"/>
          </a:p>
        </p:txBody>
      </p:sp>
    </p:spTree>
    <p:extLst>
      <p:ext uri="{BB962C8B-B14F-4D97-AF65-F5344CB8AC3E}">
        <p14:creationId xmlns:p14="http://schemas.microsoft.com/office/powerpoint/2010/main" val="4094148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p:cNvGraphicFramePr>
            <a:graphicFrameLocks noChangeAspect="1"/>
          </p:cNvGraphicFramePr>
          <p:nvPr/>
        </p:nvGraphicFramePr>
        <p:xfrm>
          <a:off x="174626" y="1499975"/>
          <a:ext cx="4406900" cy="5333463"/>
        </p:xfrm>
        <a:graphic>
          <a:graphicData uri="http://schemas.openxmlformats.org/presentationml/2006/ole">
            <mc:AlternateContent xmlns:mc="http://schemas.openxmlformats.org/markup-compatibility/2006">
              <mc:Choice xmlns:v="urn:schemas-microsoft-com:vml" Requires="v">
                <p:oleObj r:id="rId2" imgW="4583880" imgH="5547240" progId="">
                  <p:embed/>
                </p:oleObj>
              </mc:Choice>
              <mc:Fallback>
                <p:oleObj r:id="rId2" imgW="4583880" imgH="5547240" progId="">
                  <p:embed/>
                  <p:pic>
                    <p:nvPicPr>
                      <p:cNvPr id="8" name="オブジェクト 7"/>
                      <p:cNvPicPr/>
                      <p:nvPr/>
                    </p:nvPicPr>
                    <p:blipFill>
                      <a:blip r:embed="rId3"/>
                      <a:stretch>
                        <a:fillRect/>
                      </a:stretch>
                    </p:blipFill>
                    <p:spPr>
                      <a:xfrm>
                        <a:off x="174626" y="1499975"/>
                        <a:ext cx="4406900" cy="5333463"/>
                      </a:xfrm>
                      <a:prstGeom prst="rect">
                        <a:avLst/>
                      </a:prstGeom>
                    </p:spPr>
                  </p:pic>
                </p:oleObj>
              </mc:Fallback>
            </mc:AlternateContent>
          </a:graphicData>
        </a:graphic>
      </p:graphicFrame>
      <p:sp>
        <p:nvSpPr>
          <p:cNvPr id="2" name="タイトル 1"/>
          <p:cNvSpPr>
            <a:spLocks noGrp="1"/>
          </p:cNvSpPr>
          <p:nvPr>
            <p:ph type="title"/>
          </p:nvPr>
        </p:nvSpPr>
        <p:spPr>
          <a:xfrm>
            <a:off x="457200" y="207963"/>
            <a:ext cx="8229600" cy="922114"/>
          </a:xfrm>
        </p:spPr>
        <p:txBody>
          <a:bodyPr>
            <a:normAutofit/>
          </a:bodyPr>
          <a:lstStyle/>
          <a:p>
            <a:r>
              <a:rPr kumimoji="1" lang="ja-JP" altLang="en-US" dirty="0"/>
              <a:t>２種類の形質　独立の法則</a:t>
            </a:r>
            <a:r>
              <a:rPr kumimoji="1" lang="ja-JP" altLang="en-US" sz="2800" dirty="0"/>
              <a:t>　</a:t>
            </a:r>
            <a:r>
              <a:rPr kumimoji="1" lang="en-US" altLang="ja-JP" sz="2800" dirty="0"/>
              <a:t>p.144</a:t>
            </a:r>
            <a:r>
              <a:rPr kumimoji="1" lang="ja-JP" altLang="en-US" sz="2800" dirty="0"/>
              <a:t>　</a:t>
            </a:r>
            <a:r>
              <a:rPr lang="ja-JP" altLang="en-US" sz="2400" dirty="0"/>
              <a:t>プリント</a:t>
            </a:r>
            <a:r>
              <a:rPr lang="en-US" altLang="ja-JP" sz="2400" dirty="0"/>
              <a:t>p.2</a:t>
            </a:r>
            <a:endParaRPr kumimoji="1" lang="ja-JP" altLang="en-US" dirty="0"/>
          </a:p>
        </p:txBody>
      </p:sp>
      <p:sp>
        <p:nvSpPr>
          <p:cNvPr id="3" name="テキスト ボックス 2"/>
          <p:cNvSpPr txBox="1"/>
          <p:nvPr/>
        </p:nvSpPr>
        <p:spPr>
          <a:xfrm>
            <a:off x="5268432" y="1981200"/>
            <a:ext cx="3672000" cy="1231106"/>
          </a:xfrm>
          <a:prstGeom prst="rect">
            <a:avLst/>
          </a:prstGeom>
          <a:noFill/>
        </p:spPr>
        <p:txBody>
          <a:bodyPr wrap="square" rtlCol="0">
            <a:spAutoFit/>
          </a:bodyPr>
          <a:lstStyle/>
          <a:p>
            <a:r>
              <a:rPr kumimoji="1" lang="ja-JP" altLang="en-US" sz="2000" dirty="0">
                <a:solidFill>
                  <a:srgbClr val="C00000"/>
                </a:solidFill>
              </a:rPr>
              <a:t>独立の法則</a:t>
            </a:r>
            <a:endParaRPr kumimoji="1" lang="en-US" altLang="ja-JP" sz="2000" dirty="0">
              <a:solidFill>
                <a:srgbClr val="C00000"/>
              </a:solidFill>
            </a:endParaRPr>
          </a:p>
          <a:p>
            <a:r>
              <a:rPr kumimoji="1" lang="ja-JP" altLang="en-US" dirty="0"/>
              <a:t>２組以上の対立形質が遺伝するとき、一組の対立遺伝子の発現は他の</a:t>
            </a:r>
            <a:endParaRPr kumimoji="1" lang="en-US" altLang="ja-JP" dirty="0"/>
          </a:p>
          <a:p>
            <a:r>
              <a:rPr kumimoji="1" lang="ja-JP" altLang="en-US" dirty="0"/>
              <a:t>遺伝子の組とは独立している</a:t>
            </a:r>
          </a:p>
        </p:txBody>
      </p:sp>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067"/>
          <a:stretch/>
        </p:blipFill>
        <p:spPr bwMode="auto">
          <a:xfrm>
            <a:off x="5624627" y="4699595"/>
            <a:ext cx="3373573" cy="203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右矢印 3"/>
          <p:cNvSpPr/>
          <p:nvPr/>
        </p:nvSpPr>
        <p:spPr>
          <a:xfrm>
            <a:off x="4997302" y="5582093"/>
            <a:ext cx="542261" cy="361507"/>
          </a:xfrm>
          <a:prstGeom prst="rightArrow">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59294" y="1981200"/>
            <a:ext cx="1005403" cy="338554"/>
          </a:xfrm>
          <a:prstGeom prst="rect">
            <a:avLst/>
          </a:prstGeom>
          <a:noFill/>
        </p:spPr>
        <p:txBody>
          <a:bodyPr wrap="none" rtlCol="0">
            <a:spAutoFit/>
          </a:bodyPr>
          <a:lstStyle/>
          <a:p>
            <a:r>
              <a:rPr kumimoji="1" lang="ja-JP" altLang="en-US" sz="1600" dirty="0"/>
              <a:t>減数分裂</a:t>
            </a:r>
          </a:p>
        </p:txBody>
      </p:sp>
      <p:sp>
        <p:nvSpPr>
          <p:cNvPr id="7" name="テキスト ボックス 6"/>
          <p:cNvSpPr txBox="1"/>
          <p:nvPr/>
        </p:nvSpPr>
        <p:spPr>
          <a:xfrm>
            <a:off x="512494" y="1176810"/>
            <a:ext cx="800219" cy="338554"/>
          </a:xfrm>
          <a:prstGeom prst="rect">
            <a:avLst/>
          </a:prstGeom>
          <a:noFill/>
          <a:ln>
            <a:solidFill>
              <a:schemeClr val="accent1"/>
            </a:solidFill>
          </a:ln>
        </p:spPr>
        <p:txBody>
          <a:bodyPr wrap="none" rtlCol="0">
            <a:spAutoFit/>
          </a:bodyPr>
          <a:lstStyle/>
          <a:p>
            <a:r>
              <a:rPr kumimoji="1" lang="ja-JP" altLang="en-US" sz="1600" dirty="0"/>
              <a:t>豆の形</a:t>
            </a:r>
          </a:p>
        </p:txBody>
      </p:sp>
      <p:cxnSp>
        <p:nvCxnSpPr>
          <p:cNvPr id="9" name="直線矢印コネクタ 8"/>
          <p:cNvCxnSpPr/>
          <p:nvPr/>
        </p:nvCxnSpPr>
        <p:spPr>
          <a:xfrm>
            <a:off x="1330915" y="1505524"/>
            <a:ext cx="107397" cy="120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330915" y="1248720"/>
            <a:ext cx="1764000" cy="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3094915" y="1248720"/>
            <a:ext cx="0" cy="288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652978" y="1429326"/>
            <a:ext cx="253069" cy="2526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881844" y="1288937"/>
            <a:ext cx="902811" cy="307777"/>
          </a:xfrm>
          <a:prstGeom prst="rect">
            <a:avLst/>
          </a:prstGeom>
          <a:noFill/>
          <a:ln>
            <a:solidFill>
              <a:schemeClr val="accent2"/>
            </a:solidFill>
          </a:ln>
        </p:spPr>
        <p:txBody>
          <a:bodyPr wrap="none" rtlCol="0">
            <a:spAutoFit/>
          </a:bodyPr>
          <a:lstStyle/>
          <a:p>
            <a:r>
              <a:rPr kumimoji="1" lang="ja-JP" altLang="en-US" sz="1400" dirty="0"/>
              <a:t>子葉の色</a:t>
            </a:r>
          </a:p>
        </p:txBody>
      </p:sp>
      <p:cxnSp>
        <p:nvCxnSpPr>
          <p:cNvPr id="19" name="直線コネクタ 18"/>
          <p:cNvCxnSpPr/>
          <p:nvPr/>
        </p:nvCxnSpPr>
        <p:spPr>
          <a:xfrm flipV="1">
            <a:off x="2784654" y="1397010"/>
            <a:ext cx="540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324654" y="1397010"/>
            <a:ext cx="0" cy="20319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12866" y="6464106"/>
            <a:ext cx="527709" cy="369332"/>
          </a:xfrm>
          <a:prstGeom prst="rect">
            <a:avLst/>
          </a:prstGeom>
          <a:noFill/>
        </p:spPr>
        <p:txBody>
          <a:bodyPr wrap="none" rtlCol="0">
            <a:spAutoFit/>
          </a:bodyPr>
          <a:lstStyle/>
          <a:p>
            <a:r>
              <a:rPr kumimoji="1" lang="ja-JP" altLang="en-US" dirty="0"/>
              <a:t>図</a:t>
            </a:r>
            <a:r>
              <a:rPr kumimoji="1" lang="en-US" altLang="ja-JP" dirty="0"/>
              <a:t>7</a:t>
            </a:r>
            <a:endParaRPr kumimoji="1" lang="ja-JP" altLang="en-US" dirty="0"/>
          </a:p>
        </p:txBody>
      </p:sp>
      <p:sp>
        <p:nvSpPr>
          <p:cNvPr id="17" name="テキスト ボックス 16"/>
          <p:cNvSpPr txBox="1"/>
          <p:nvPr/>
        </p:nvSpPr>
        <p:spPr>
          <a:xfrm>
            <a:off x="4736630" y="6279440"/>
            <a:ext cx="715260" cy="369332"/>
          </a:xfrm>
          <a:prstGeom prst="rect">
            <a:avLst/>
          </a:prstGeom>
          <a:noFill/>
        </p:spPr>
        <p:txBody>
          <a:bodyPr wrap="none" rtlCol="0">
            <a:spAutoFit/>
          </a:bodyPr>
          <a:lstStyle/>
          <a:p>
            <a:r>
              <a:rPr kumimoji="1" lang="en-US" altLang="ja-JP" dirty="0"/>
              <a:t>p.145</a:t>
            </a:r>
            <a:endParaRPr kumimoji="1" lang="ja-JP" altLang="en-US" dirty="0"/>
          </a:p>
        </p:txBody>
      </p:sp>
      <p:sp>
        <p:nvSpPr>
          <p:cNvPr id="12" name="角丸四角形 11">
            <a:extLst>
              <a:ext uri="{FF2B5EF4-FFF2-40B4-BE49-F238E27FC236}">
                <a16:creationId xmlns:a16="http://schemas.microsoft.com/office/drawing/2014/main" id="{6C4AA7BE-B273-A045-BA62-0AAC1945C23A}"/>
              </a:ext>
            </a:extLst>
          </p:cNvPr>
          <p:cNvSpPr/>
          <p:nvPr/>
        </p:nvSpPr>
        <p:spPr>
          <a:xfrm>
            <a:off x="6373091" y="6279440"/>
            <a:ext cx="2567341" cy="3693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42878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9144000" cy="972000"/>
          </a:xfrm>
          <a:solidFill>
            <a:schemeClr val="accent2">
              <a:lumMod val="20000"/>
              <a:lumOff val="80000"/>
            </a:schemeClr>
          </a:solidFill>
          <a:ln>
            <a:noFill/>
          </a:ln>
        </p:spPr>
        <p:txBody>
          <a:bodyPr>
            <a:noAutofit/>
          </a:bodyPr>
          <a:lstStyle/>
          <a:p>
            <a:r>
              <a:rPr kumimoji="1" lang="ja-JP" altLang="en-US" sz="3200" dirty="0"/>
              <a:t>メンデルの法則　完全理解（２）</a:t>
            </a:r>
          </a:p>
        </p:txBody>
      </p:sp>
      <p:sp>
        <p:nvSpPr>
          <p:cNvPr id="3" name="コンテンツ プレースホルダー 2"/>
          <p:cNvSpPr>
            <a:spLocks noGrp="1"/>
          </p:cNvSpPr>
          <p:nvPr>
            <p:ph type="subTitle" idx="1"/>
          </p:nvPr>
        </p:nvSpPr>
        <p:spPr>
          <a:xfrm>
            <a:off x="600075" y="1514475"/>
            <a:ext cx="8010525" cy="4905375"/>
          </a:xfrm>
          <a:ln>
            <a:solidFill>
              <a:schemeClr val="accent2">
                <a:lumMod val="75000"/>
              </a:schemeClr>
            </a:solidFill>
          </a:ln>
        </p:spPr>
        <p:txBody>
          <a:bodyPr>
            <a:normAutofit/>
          </a:bodyPr>
          <a:lstStyle/>
          <a:p>
            <a:pPr marL="446088" indent="-446088"/>
            <a:r>
              <a:rPr lang="ja-JP" altLang="en-US" dirty="0"/>
              <a:t>１．親から優性の遺伝子と劣性の遺伝子を引き継いだとき優性の形質が現れることを何というか？</a:t>
            </a:r>
            <a:endParaRPr kumimoji="1" lang="en-US" altLang="ja-JP" dirty="0"/>
          </a:p>
          <a:p>
            <a:pPr marL="514350" indent="-514350">
              <a:buFont typeface="+mj-lt"/>
              <a:buAutoNum type="arabicPeriod"/>
            </a:pPr>
            <a:endParaRPr lang="en-US" altLang="ja-JP" sz="1400" dirty="0"/>
          </a:p>
          <a:p>
            <a:pPr lvl="1" algn="l"/>
            <a:r>
              <a:rPr kumimoji="1" lang="ja-JP" altLang="en-US" sz="3200" b="1" dirty="0">
                <a:solidFill>
                  <a:srgbClr val="C00000"/>
                </a:solidFill>
              </a:rPr>
              <a:t>［　　］</a:t>
            </a:r>
            <a:r>
              <a:rPr kumimoji="1" lang="ja-JP" altLang="en-US" sz="3200" dirty="0">
                <a:solidFill>
                  <a:schemeClr val="tx1"/>
                </a:solidFill>
              </a:rPr>
              <a:t>分離の法則</a:t>
            </a:r>
            <a:endParaRPr kumimoji="1" lang="en-US" altLang="ja-JP" sz="3200" dirty="0">
              <a:solidFill>
                <a:schemeClr val="tx1"/>
              </a:solidFill>
            </a:endParaRPr>
          </a:p>
          <a:p>
            <a:pPr lvl="1" algn="l"/>
            <a:r>
              <a:rPr lang="ja-JP" altLang="en-US" sz="3200" b="1" dirty="0">
                <a:solidFill>
                  <a:srgbClr val="C00000"/>
                </a:solidFill>
              </a:rPr>
              <a:t>［　　］</a:t>
            </a:r>
            <a:r>
              <a:rPr lang="ja-JP" altLang="en-US" sz="3200" dirty="0">
                <a:solidFill>
                  <a:schemeClr val="tx1"/>
                </a:solidFill>
              </a:rPr>
              <a:t>独立の法則</a:t>
            </a:r>
            <a:endParaRPr kumimoji="1" lang="en-US" altLang="ja-JP" sz="3200" dirty="0">
              <a:solidFill>
                <a:schemeClr val="tx1"/>
              </a:solidFill>
            </a:endParaRPr>
          </a:p>
          <a:p>
            <a:pPr lvl="1" algn="l"/>
            <a:r>
              <a:rPr lang="ja-JP" altLang="en-US" sz="3200" b="1" dirty="0">
                <a:solidFill>
                  <a:srgbClr val="C00000"/>
                </a:solidFill>
              </a:rPr>
              <a:t>［　　］</a:t>
            </a:r>
            <a:r>
              <a:rPr kumimoji="1" lang="ja-JP" altLang="en-US" sz="3200" dirty="0">
                <a:solidFill>
                  <a:schemeClr val="tx1"/>
                </a:solidFill>
              </a:rPr>
              <a:t>優劣の法則</a:t>
            </a:r>
            <a:endParaRPr kumimoji="1" lang="en-US" altLang="ja-JP" sz="3200" dirty="0">
              <a:solidFill>
                <a:schemeClr val="tx1"/>
              </a:solidFill>
            </a:endParaRPr>
          </a:p>
          <a:p>
            <a:pPr lvl="1" algn="l"/>
            <a:r>
              <a:rPr lang="ja-JP" altLang="en-US" sz="3200" b="1" dirty="0">
                <a:solidFill>
                  <a:srgbClr val="C00000"/>
                </a:solidFill>
              </a:rPr>
              <a:t>［　　］</a:t>
            </a:r>
            <a:r>
              <a:rPr lang="ja-JP" altLang="en-US" sz="3200" dirty="0">
                <a:solidFill>
                  <a:schemeClr val="tx1"/>
                </a:solidFill>
              </a:rPr>
              <a:t>伴性遺伝</a:t>
            </a:r>
          </a:p>
        </p:txBody>
      </p:sp>
      <p:sp>
        <p:nvSpPr>
          <p:cNvPr id="6" name="1 つの角を丸めた四角形 5"/>
          <p:cNvSpPr/>
          <p:nvPr/>
        </p:nvSpPr>
        <p:spPr>
          <a:xfrm>
            <a:off x="0" y="0"/>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B</a:t>
            </a:r>
          </a:p>
        </p:txBody>
      </p:sp>
      <p:sp>
        <p:nvSpPr>
          <p:cNvPr id="8" name="円/楕円 7"/>
          <p:cNvSpPr/>
          <p:nvPr/>
        </p:nvSpPr>
        <p:spPr>
          <a:xfrm>
            <a:off x="1492770" y="4033134"/>
            <a:ext cx="333375"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58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9144000" cy="972000"/>
          </a:xfrm>
          <a:solidFill>
            <a:schemeClr val="accent2">
              <a:lumMod val="20000"/>
              <a:lumOff val="80000"/>
            </a:schemeClr>
          </a:solidFill>
          <a:ln>
            <a:noFill/>
          </a:ln>
        </p:spPr>
        <p:txBody>
          <a:bodyPr>
            <a:noAutofit/>
          </a:bodyPr>
          <a:lstStyle/>
          <a:p>
            <a:r>
              <a:rPr kumimoji="1" lang="ja-JP" altLang="en-US" sz="3200" dirty="0"/>
              <a:t>メンデルの法則　完全理解（３）</a:t>
            </a:r>
          </a:p>
        </p:txBody>
      </p:sp>
      <p:sp>
        <p:nvSpPr>
          <p:cNvPr id="3" name="コンテンツ プレースホルダー 2"/>
          <p:cNvSpPr>
            <a:spLocks noGrp="1"/>
          </p:cNvSpPr>
          <p:nvPr>
            <p:ph type="subTitle" idx="1"/>
          </p:nvPr>
        </p:nvSpPr>
        <p:spPr>
          <a:xfrm>
            <a:off x="447670" y="1514475"/>
            <a:ext cx="8358869" cy="4905375"/>
          </a:xfrm>
          <a:ln>
            <a:solidFill>
              <a:schemeClr val="accent2">
                <a:lumMod val="75000"/>
              </a:schemeClr>
            </a:solidFill>
          </a:ln>
        </p:spPr>
        <p:txBody>
          <a:bodyPr>
            <a:normAutofit fontScale="92500"/>
          </a:bodyPr>
          <a:lstStyle/>
          <a:p>
            <a:pPr marL="446088" indent="-446088"/>
            <a:r>
              <a:rPr lang="ja-JP" altLang="en-US" sz="3200" dirty="0"/>
              <a:t>２．親が持つ優性・劣性の遺伝子が孫の世代（</a:t>
            </a:r>
            <a:r>
              <a:rPr lang="en-US" altLang="ja-JP" sz="3200" dirty="0"/>
              <a:t>F</a:t>
            </a:r>
            <a:r>
              <a:rPr lang="en-US" altLang="ja-JP" sz="2600" dirty="0"/>
              <a:t>2</a:t>
            </a:r>
            <a:r>
              <a:rPr lang="ja-JP" altLang="en-US" sz="3200" dirty="0"/>
              <a:t>）になって劣性の形質が現れることを何というか？</a:t>
            </a:r>
            <a:endParaRPr lang="en-US" altLang="ja-JP" sz="3200" dirty="0"/>
          </a:p>
          <a:p>
            <a:endParaRPr kumimoji="1" lang="en-US" altLang="ja-JP" sz="1300" dirty="0"/>
          </a:p>
          <a:p>
            <a:pPr lvl="1" algn="l"/>
            <a:r>
              <a:rPr lang="ja-JP" altLang="en-US" sz="3200" b="1" dirty="0">
                <a:solidFill>
                  <a:srgbClr val="C00000"/>
                </a:solidFill>
              </a:rPr>
              <a:t>［　　］</a:t>
            </a:r>
            <a:r>
              <a:rPr kumimoji="1" lang="ja-JP" altLang="en-US" sz="3200" dirty="0">
                <a:solidFill>
                  <a:schemeClr val="tx1"/>
                </a:solidFill>
              </a:rPr>
              <a:t>分離の法則</a:t>
            </a:r>
            <a:endParaRPr kumimoji="1" lang="en-US" altLang="ja-JP" sz="3200" dirty="0">
              <a:solidFill>
                <a:schemeClr val="tx1"/>
              </a:solidFill>
            </a:endParaRPr>
          </a:p>
          <a:p>
            <a:pPr lvl="1" algn="l"/>
            <a:r>
              <a:rPr lang="ja-JP" altLang="en-US" sz="3200" b="1" dirty="0">
                <a:solidFill>
                  <a:srgbClr val="C00000"/>
                </a:solidFill>
              </a:rPr>
              <a:t>［　　］</a:t>
            </a:r>
            <a:r>
              <a:rPr lang="ja-JP" altLang="en-US" sz="3200" dirty="0">
                <a:solidFill>
                  <a:schemeClr val="tx1"/>
                </a:solidFill>
              </a:rPr>
              <a:t>独立の法則</a:t>
            </a:r>
            <a:endParaRPr kumimoji="1" lang="en-US" altLang="ja-JP" sz="3200" dirty="0">
              <a:solidFill>
                <a:schemeClr val="tx1"/>
              </a:solidFill>
            </a:endParaRPr>
          </a:p>
          <a:p>
            <a:pPr lvl="1" algn="l"/>
            <a:r>
              <a:rPr lang="ja-JP" altLang="en-US" sz="3200" b="1" dirty="0">
                <a:solidFill>
                  <a:srgbClr val="C00000"/>
                </a:solidFill>
              </a:rPr>
              <a:t>［　　］</a:t>
            </a:r>
            <a:r>
              <a:rPr kumimoji="1" lang="ja-JP" altLang="en-US" sz="3200" dirty="0">
                <a:solidFill>
                  <a:schemeClr val="tx1"/>
                </a:solidFill>
              </a:rPr>
              <a:t>優劣の法則</a:t>
            </a:r>
            <a:endParaRPr kumimoji="1" lang="en-US" altLang="ja-JP" sz="3200" dirty="0">
              <a:solidFill>
                <a:schemeClr val="tx1"/>
              </a:solidFill>
            </a:endParaRPr>
          </a:p>
          <a:p>
            <a:pPr lvl="1" algn="l"/>
            <a:r>
              <a:rPr lang="ja-JP" altLang="en-US" sz="3200" b="1" dirty="0">
                <a:solidFill>
                  <a:srgbClr val="C00000"/>
                </a:solidFill>
              </a:rPr>
              <a:t>［　　］</a:t>
            </a:r>
            <a:r>
              <a:rPr lang="ja-JP" altLang="en-US" sz="3200" dirty="0">
                <a:solidFill>
                  <a:schemeClr val="tx1"/>
                </a:solidFill>
              </a:rPr>
              <a:t>伴性遺伝</a:t>
            </a:r>
            <a:endParaRPr lang="en-US" altLang="ja-JP" sz="3200" dirty="0">
              <a:solidFill>
                <a:schemeClr val="tx1"/>
              </a:solidFill>
            </a:endParaRPr>
          </a:p>
          <a:p>
            <a:pPr marL="0" indent="0">
              <a:buNone/>
            </a:pPr>
            <a:endParaRPr lang="en-US" altLang="ja-JP" dirty="0"/>
          </a:p>
          <a:p>
            <a:pPr marL="0" indent="0">
              <a:buNone/>
            </a:pPr>
            <a:endParaRPr lang="en-US" altLang="ja-JP" dirty="0"/>
          </a:p>
          <a:p>
            <a:pPr marL="0" indent="0">
              <a:buNone/>
            </a:pPr>
            <a:r>
              <a:rPr lang="ja-JP" altLang="en-US" sz="2400" dirty="0"/>
              <a:t>相同染色体の両方に劣性遺伝子が並んだとき劣性が発現する</a:t>
            </a:r>
          </a:p>
        </p:txBody>
      </p:sp>
      <p:sp>
        <p:nvSpPr>
          <p:cNvPr id="6" name="正方形/長方形 5"/>
          <p:cNvSpPr/>
          <p:nvPr/>
        </p:nvSpPr>
        <p:spPr>
          <a:xfrm>
            <a:off x="504825" y="5179377"/>
            <a:ext cx="7828272"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1 つの角を丸めた四角形 6"/>
          <p:cNvSpPr/>
          <p:nvPr/>
        </p:nvSpPr>
        <p:spPr>
          <a:xfrm>
            <a:off x="0" y="0"/>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B</a:t>
            </a:r>
          </a:p>
        </p:txBody>
      </p:sp>
      <p:sp>
        <p:nvSpPr>
          <p:cNvPr id="4" name="円/楕円 3"/>
          <p:cNvSpPr/>
          <p:nvPr/>
        </p:nvSpPr>
        <p:spPr>
          <a:xfrm>
            <a:off x="1295396" y="2826424"/>
            <a:ext cx="333375"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171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9144000" cy="972000"/>
          </a:xfrm>
          <a:solidFill>
            <a:schemeClr val="accent2">
              <a:lumMod val="20000"/>
              <a:lumOff val="80000"/>
            </a:schemeClr>
          </a:solidFill>
          <a:ln>
            <a:noFill/>
          </a:ln>
        </p:spPr>
        <p:txBody>
          <a:bodyPr>
            <a:normAutofit/>
          </a:bodyPr>
          <a:lstStyle/>
          <a:p>
            <a:r>
              <a:rPr kumimoji="1" lang="ja-JP" altLang="en-US" sz="3200" dirty="0"/>
              <a:t>メンデルの法則　完全理解（４）</a:t>
            </a:r>
          </a:p>
        </p:txBody>
      </p:sp>
      <p:sp>
        <p:nvSpPr>
          <p:cNvPr id="3" name="コンテンツ プレースホルダー 2"/>
          <p:cNvSpPr>
            <a:spLocks noGrp="1"/>
          </p:cNvSpPr>
          <p:nvPr>
            <p:ph type="subTitle" idx="1"/>
          </p:nvPr>
        </p:nvSpPr>
        <p:spPr>
          <a:ln>
            <a:solidFill>
              <a:schemeClr val="accent2">
                <a:lumMod val="75000"/>
              </a:schemeClr>
            </a:solidFill>
          </a:ln>
        </p:spPr>
        <p:txBody>
          <a:bodyPr>
            <a:normAutofit fontScale="85000" lnSpcReduction="10000"/>
          </a:bodyPr>
          <a:lstStyle/>
          <a:p>
            <a:pPr marL="358775" indent="-358775"/>
            <a:r>
              <a:rPr lang="ja-JP" altLang="en-US" dirty="0"/>
              <a:t>３．親から引き継いだ</a:t>
            </a:r>
            <a:r>
              <a:rPr lang="en-US" altLang="ja-JP" dirty="0"/>
              <a:t>2</a:t>
            </a:r>
            <a:r>
              <a:rPr lang="ja-JP" altLang="en-US" dirty="0"/>
              <a:t>種類の形質（例、豆の形と葉の色）が互いに関連なしに子の世代で発現することを何というか？</a:t>
            </a:r>
            <a:endParaRPr lang="en-US" altLang="ja-JP" dirty="0"/>
          </a:p>
          <a:p>
            <a:endParaRPr kumimoji="1" lang="en-US" altLang="ja-JP" sz="1300" dirty="0"/>
          </a:p>
          <a:p>
            <a:pPr lvl="1" algn="l"/>
            <a:r>
              <a:rPr lang="ja-JP" altLang="en-US" sz="3500" b="1" dirty="0">
                <a:solidFill>
                  <a:srgbClr val="C00000"/>
                </a:solidFill>
              </a:rPr>
              <a:t>［　　］</a:t>
            </a:r>
            <a:r>
              <a:rPr lang="ja-JP" altLang="en-US" sz="3500" dirty="0">
                <a:solidFill>
                  <a:schemeClr val="tx1"/>
                </a:solidFill>
              </a:rPr>
              <a:t>分離の法則</a:t>
            </a:r>
            <a:endParaRPr lang="en-US" altLang="ja-JP" sz="3500" dirty="0">
              <a:solidFill>
                <a:schemeClr val="tx1"/>
              </a:solidFill>
            </a:endParaRPr>
          </a:p>
          <a:p>
            <a:pPr lvl="1" algn="l"/>
            <a:r>
              <a:rPr lang="ja-JP" altLang="en-US" sz="3500" b="1" dirty="0">
                <a:solidFill>
                  <a:srgbClr val="C00000"/>
                </a:solidFill>
              </a:rPr>
              <a:t>［　　］</a:t>
            </a:r>
            <a:r>
              <a:rPr lang="ja-JP" altLang="en-US" sz="3500" dirty="0">
                <a:solidFill>
                  <a:schemeClr val="tx1"/>
                </a:solidFill>
              </a:rPr>
              <a:t>独立の法則</a:t>
            </a:r>
            <a:endParaRPr lang="en-US" altLang="ja-JP" sz="3500" dirty="0">
              <a:solidFill>
                <a:schemeClr val="tx1"/>
              </a:solidFill>
            </a:endParaRPr>
          </a:p>
          <a:p>
            <a:pPr lvl="1" algn="l"/>
            <a:r>
              <a:rPr lang="ja-JP" altLang="en-US" sz="3500" b="1" dirty="0">
                <a:solidFill>
                  <a:srgbClr val="C00000"/>
                </a:solidFill>
              </a:rPr>
              <a:t>［　　］</a:t>
            </a:r>
            <a:r>
              <a:rPr lang="ja-JP" altLang="en-US" sz="3500" dirty="0">
                <a:solidFill>
                  <a:schemeClr val="tx1"/>
                </a:solidFill>
              </a:rPr>
              <a:t>優劣の法則</a:t>
            </a:r>
            <a:endParaRPr lang="en-US" altLang="ja-JP" sz="3500" dirty="0">
              <a:solidFill>
                <a:schemeClr val="tx1"/>
              </a:solidFill>
            </a:endParaRPr>
          </a:p>
          <a:p>
            <a:pPr lvl="1" algn="l"/>
            <a:r>
              <a:rPr lang="ja-JP" altLang="en-US" sz="3500" b="1" dirty="0">
                <a:solidFill>
                  <a:srgbClr val="C00000"/>
                </a:solidFill>
              </a:rPr>
              <a:t>［　　］</a:t>
            </a:r>
            <a:r>
              <a:rPr lang="ja-JP" altLang="en-US" sz="3500" dirty="0">
                <a:solidFill>
                  <a:schemeClr val="tx1"/>
                </a:solidFill>
              </a:rPr>
              <a:t>伴性遺伝</a:t>
            </a:r>
            <a:endParaRPr lang="en-US" altLang="ja-JP" sz="3500" dirty="0">
              <a:solidFill>
                <a:schemeClr val="tx1"/>
              </a:solidFill>
            </a:endParaRPr>
          </a:p>
          <a:p>
            <a:endParaRPr lang="en-US" altLang="ja-JP" dirty="0"/>
          </a:p>
          <a:p>
            <a:pPr marL="0" indent="0">
              <a:buNone/>
            </a:pPr>
            <a:endParaRPr lang="en-US" altLang="ja-JP" dirty="0"/>
          </a:p>
          <a:p>
            <a:pPr marL="0" indent="0">
              <a:buNone/>
            </a:pPr>
            <a:r>
              <a:rPr lang="ja-JP" altLang="en-US" sz="2400" dirty="0"/>
              <a:t>独立の法則は</a:t>
            </a:r>
            <a:r>
              <a:rPr lang="en-US" altLang="ja-JP" sz="2400" dirty="0"/>
              <a:t>2</a:t>
            </a:r>
            <a:r>
              <a:rPr lang="ja-JP" altLang="en-US" sz="2400" dirty="0"/>
              <a:t>種類の形質の遺伝子が異なる染色体上にあることを意味する</a:t>
            </a:r>
            <a:endParaRPr kumimoji="1" lang="ja-JP" altLang="en-US" sz="2400" dirty="0"/>
          </a:p>
        </p:txBody>
      </p:sp>
      <p:sp>
        <p:nvSpPr>
          <p:cNvPr id="6" name="正方形/長方形 5"/>
          <p:cNvSpPr/>
          <p:nvPr/>
        </p:nvSpPr>
        <p:spPr>
          <a:xfrm>
            <a:off x="718082" y="5168838"/>
            <a:ext cx="7920880"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1 つの角を丸めた四角形 6"/>
          <p:cNvSpPr/>
          <p:nvPr/>
        </p:nvSpPr>
        <p:spPr>
          <a:xfrm>
            <a:off x="0" y="0"/>
            <a:ext cx="1009650" cy="972000"/>
          </a:xfrm>
          <a:prstGeom prst="round1Rect">
            <a:avLst/>
          </a:prstGeom>
          <a:solidFill>
            <a:srgbClr val="006600"/>
          </a:solidFill>
          <a:ln w="12700">
            <a:solidFill>
              <a:srgbClr val="0099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000" b="1" dirty="0"/>
              <a:t>ポイント</a:t>
            </a:r>
            <a:endParaRPr kumimoji="1" lang="en-US" altLang="ja-JP" sz="2000" b="1" dirty="0"/>
          </a:p>
          <a:p>
            <a:pPr algn="ctr"/>
            <a:r>
              <a:rPr kumimoji="1" lang="ja-JP" altLang="en-US" sz="2000" b="1" dirty="0"/>
              <a:t>復習</a:t>
            </a:r>
            <a:r>
              <a:rPr kumimoji="1" lang="ja-JP" altLang="en-US" sz="2000" b="1" dirty="0">
                <a:latin typeface="Arial" panose="020B0604020202020204" pitchFamily="34" charset="0"/>
                <a:cs typeface="Arial" panose="020B0604020202020204" pitchFamily="34" charset="0"/>
              </a:rPr>
              <a:t> </a:t>
            </a:r>
            <a:endParaRPr kumimoji="1" lang="en-US" altLang="ja-JP" sz="2000" b="1" dirty="0">
              <a:latin typeface="Arial" panose="020B0604020202020204" pitchFamily="34" charset="0"/>
              <a:cs typeface="Arial" panose="020B0604020202020204" pitchFamily="34" charset="0"/>
            </a:endParaRPr>
          </a:p>
          <a:p>
            <a:pPr algn="ctr"/>
            <a:r>
              <a:rPr kumimoji="1" lang="en-US" altLang="ja-JP" sz="2000" b="1" dirty="0">
                <a:latin typeface="Arial" panose="020B0604020202020204" pitchFamily="34" charset="0"/>
                <a:cs typeface="Arial" panose="020B0604020202020204" pitchFamily="34" charset="0"/>
              </a:rPr>
              <a:t>B</a:t>
            </a:r>
          </a:p>
        </p:txBody>
      </p:sp>
      <p:sp>
        <p:nvSpPr>
          <p:cNvPr id="8" name="円/楕円 7"/>
          <p:cNvSpPr/>
          <p:nvPr/>
        </p:nvSpPr>
        <p:spPr>
          <a:xfrm>
            <a:off x="1370445" y="3036856"/>
            <a:ext cx="333375"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121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9.2.1 </a:t>
            </a:r>
            <a:r>
              <a:rPr lang="ja-JP" altLang="en-US" dirty="0"/>
              <a:t>複対立遺伝子</a:t>
            </a:r>
            <a:r>
              <a:rPr lang="ja-JP" altLang="en-US" sz="3200" dirty="0"/>
              <a:t>　</a:t>
            </a:r>
            <a:r>
              <a:rPr lang="en-US" altLang="ja-JP" sz="3200" dirty="0"/>
              <a:t>ABO</a:t>
            </a:r>
            <a:r>
              <a:rPr lang="ja-JP" altLang="en-US" sz="3200" dirty="0"/>
              <a:t>式血液型（ヒト）</a:t>
            </a:r>
            <a:r>
              <a:rPr lang="ja-JP" altLang="en-US" sz="2800" dirty="0"/>
              <a:t>　</a:t>
            </a:r>
            <a:r>
              <a:rPr lang="en-US" altLang="ja-JP" sz="2800" dirty="0"/>
              <a:t>p.147</a:t>
            </a:r>
            <a:endParaRPr kumimoji="1" lang="ja-JP" altLang="en-US" dirty="0"/>
          </a:p>
        </p:txBody>
      </p:sp>
      <p:graphicFrame>
        <p:nvGraphicFramePr>
          <p:cNvPr id="4" name="オブジェクト 3"/>
          <p:cNvGraphicFramePr>
            <a:graphicFrameLocks noChangeAspect="1"/>
          </p:cNvGraphicFramePr>
          <p:nvPr/>
        </p:nvGraphicFramePr>
        <p:xfrm>
          <a:off x="-3875" y="1374775"/>
          <a:ext cx="9068465" cy="3171825"/>
        </p:xfrm>
        <a:graphic>
          <a:graphicData uri="http://schemas.openxmlformats.org/presentationml/2006/ole">
            <mc:AlternateContent xmlns:mc="http://schemas.openxmlformats.org/markup-compatibility/2006">
              <mc:Choice xmlns:v="urn:schemas-microsoft-com:vml" Requires="v">
                <p:oleObj r:id="rId3" imgW="3703320" imgH="1295280" progId="">
                  <p:embed/>
                </p:oleObj>
              </mc:Choice>
              <mc:Fallback>
                <p:oleObj r:id="rId3" imgW="3703320" imgH="1295280" progId="">
                  <p:embed/>
                  <p:pic>
                    <p:nvPicPr>
                      <p:cNvPr id="4" name="オブジェクト 3"/>
                      <p:cNvPicPr/>
                      <p:nvPr/>
                    </p:nvPicPr>
                    <p:blipFill>
                      <a:blip r:embed="rId4"/>
                      <a:stretch>
                        <a:fillRect/>
                      </a:stretch>
                    </p:blipFill>
                    <p:spPr>
                      <a:xfrm>
                        <a:off x="-3875" y="1374775"/>
                        <a:ext cx="9068465" cy="3171825"/>
                      </a:xfrm>
                      <a:prstGeom prst="rect">
                        <a:avLst/>
                      </a:prstGeom>
                    </p:spPr>
                  </p:pic>
                </p:oleObj>
              </mc:Fallback>
            </mc:AlternateContent>
          </a:graphicData>
        </a:graphic>
      </p:graphicFrame>
      <p:graphicFrame>
        <p:nvGraphicFramePr>
          <p:cNvPr id="5" name="コンテンツ プレースホルダー 4"/>
          <p:cNvGraphicFramePr>
            <a:graphicFrameLocks noGrp="1"/>
          </p:cNvGraphicFramePr>
          <p:nvPr>
            <p:ph idx="1"/>
          </p:nvPr>
        </p:nvGraphicFramePr>
        <p:xfrm>
          <a:off x="244900" y="4668974"/>
          <a:ext cx="7466968" cy="1217476"/>
        </p:xfrm>
        <a:graphic>
          <a:graphicData uri="http://schemas.openxmlformats.org/drawingml/2006/table">
            <a:tbl>
              <a:tblPr firstRow="1" bandRow="1">
                <a:tableStyleId>{85BE263C-DBD7-4A20-BB59-AAB30ACAA65A}</a:tableStyleId>
              </a:tblPr>
              <a:tblGrid>
                <a:gridCol w="1130968">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1584000">
                  <a:extLst>
                    <a:ext uri="{9D8B030D-6E8A-4147-A177-3AD203B41FA5}">
                      <a16:colId xmlns:a16="http://schemas.microsoft.com/office/drawing/2014/main" val="20002"/>
                    </a:ext>
                  </a:extLst>
                </a:gridCol>
                <a:gridCol w="1584000">
                  <a:extLst>
                    <a:ext uri="{9D8B030D-6E8A-4147-A177-3AD203B41FA5}">
                      <a16:colId xmlns:a16="http://schemas.microsoft.com/office/drawing/2014/main" val="20003"/>
                    </a:ext>
                  </a:extLst>
                </a:gridCol>
                <a:gridCol w="1584000">
                  <a:extLst>
                    <a:ext uri="{9D8B030D-6E8A-4147-A177-3AD203B41FA5}">
                      <a16:colId xmlns:a16="http://schemas.microsoft.com/office/drawing/2014/main" val="20004"/>
                    </a:ext>
                  </a:extLst>
                </a:gridCol>
              </a:tblGrid>
              <a:tr h="1217476">
                <a:tc>
                  <a:txBody>
                    <a:bodyPr/>
                    <a:lstStyle/>
                    <a:p>
                      <a:pPr algn="ctr"/>
                      <a:r>
                        <a:rPr kumimoji="1" lang="ja-JP" altLang="en-US" dirty="0"/>
                        <a:t>凝集素</a:t>
                      </a:r>
                      <a:endParaRPr kumimoji="1" lang="en-US" altLang="ja-JP" dirty="0"/>
                    </a:p>
                    <a:p>
                      <a:pPr algn="ctr"/>
                      <a:r>
                        <a:rPr kumimoji="1" lang="ja-JP" altLang="en-US" dirty="0"/>
                        <a:t>（血清）</a:t>
                      </a:r>
                    </a:p>
                  </a:txBody>
                  <a:tcPr anchor="ctr">
                    <a:lnR w="12700" cap="flat" cmpd="sng" algn="ctr">
                      <a:solidFill>
                        <a:schemeClr val="tx1"/>
                      </a:solidFill>
                      <a:prstDash val="solid"/>
                      <a:round/>
                      <a:headEnd type="none" w="med" len="med"/>
                      <a:tailEnd type="none" w="med" len="med"/>
                    </a:lnR>
                    <a:solidFill>
                      <a:schemeClr val="accent3">
                        <a:lumMod val="75000"/>
                      </a:schemeClr>
                    </a:solidFill>
                  </a:tcPr>
                </a:tc>
                <a:tc>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dirty="0">
                          <a:solidFill>
                            <a:schemeClr val="tx1"/>
                          </a:solidFill>
                        </a:rPr>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endParaRPr kumimoji="1" lang="ja-JP" altLang="en-US" dirty="0"/>
                    </a:p>
                  </a:txBody>
                  <a:tcPr anchor="ct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bl>
          </a:graphicData>
        </a:graphic>
      </p:graphicFrame>
      <p:grpSp>
        <p:nvGrpSpPr>
          <p:cNvPr id="6" name="グループ化 5"/>
          <p:cNvGrpSpPr/>
          <p:nvPr/>
        </p:nvGrpSpPr>
        <p:grpSpPr>
          <a:xfrm>
            <a:off x="1629082" y="5274700"/>
            <a:ext cx="963317" cy="261483"/>
            <a:chOff x="1857682" y="4734029"/>
            <a:chExt cx="963317" cy="261483"/>
          </a:xfrm>
        </p:grpSpPr>
        <p:sp>
          <p:nvSpPr>
            <p:cNvPr id="7" name="ホームベース 6"/>
            <p:cNvSpPr/>
            <p:nvPr/>
          </p:nvSpPr>
          <p:spPr>
            <a:xfrm>
              <a:off x="1857682" y="4735629"/>
              <a:ext cx="522167" cy="2598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ホームベース 7"/>
            <p:cNvSpPr/>
            <p:nvPr/>
          </p:nvSpPr>
          <p:spPr>
            <a:xfrm flipH="1">
              <a:off x="2298832" y="4734029"/>
              <a:ext cx="522167" cy="2598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3301133" y="5274700"/>
            <a:ext cx="963317" cy="261483"/>
            <a:chOff x="1857682" y="4734029"/>
            <a:chExt cx="963317" cy="261483"/>
          </a:xfrm>
          <a:solidFill>
            <a:schemeClr val="accent3">
              <a:lumMod val="75000"/>
            </a:schemeClr>
          </a:solidFill>
        </p:grpSpPr>
        <p:sp>
          <p:nvSpPr>
            <p:cNvPr id="10" name="ホームベース 9"/>
            <p:cNvSpPr/>
            <p:nvPr/>
          </p:nvSpPr>
          <p:spPr>
            <a:xfrm>
              <a:off x="1857682" y="4735629"/>
              <a:ext cx="522167" cy="25988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ホームベース 10"/>
            <p:cNvSpPr/>
            <p:nvPr/>
          </p:nvSpPr>
          <p:spPr>
            <a:xfrm flipH="1">
              <a:off x="2298832" y="4734029"/>
              <a:ext cx="522167" cy="25988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p:cNvGrpSpPr/>
          <p:nvPr/>
        </p:nvGrpSpPr>
        <p:grpSpPr>
          <a:xfrm>
            <a:off x="6444267" y="5281462"/>
            <a:ext cx="963317" cy="261483"/>
            <a:chOff x="1857682" y="4734029"/>
            <a:chExt cx="963317" cy="261483"/>
          </a:xfrm>
        </p:grpSpPr>
        <p:sp>
          <p:nvSpPr>
            <p:cNvPr id="13" name="ホームベース 12"/>
            <p:cNvSpPr/>
            <p:nvPr/>
          </p:nvSpPr>
          <p:spPr>
            <a:xfrm>
              <a:off x="1857682" y="4735629"/>
              <a:ext cx="522167" cy="2598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ホームベース 13"/>
            <p:cNvSpPr/>
            <p:nvPr/>
          </p:nvSpPr>
          <p:spPr>
            <a:xfrm flipH="1">
              <a:off x="2298832" y="4734029"/>
              <a:ext cx="522167" cy="2598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444267" y="4968660"/>
            <a:ext cx="963317" cy="261483"/>
            <a:chOff x="1857682" y="4734029"/>
            <a:chExt cx="963317" cy="261483"/>
          </a:xfrm>
          <a:solidFill>
            <a:schemeClr val="accent3">
              <a:lumMod val="75000"/>
            </a:schemeClr>
          </a:solidFill>
        </p:grpSpPr>
        <p:sp>
          <p:nvSpPr>
            <p:cNvPr id="16" name="ホームベース 15"/>
            <p:cNvSpPr/>
            <p:nvPr/>
          </p:nvSpPr>
          <p:spPr>
            <a:xfrm>
              <a:off x="1857682" y="4735629"/>
              <a:ext cx="522167" cy="25988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ホームベース 16"/>
            <p:cNvSpPr/>
            <p:nvPr/>
          </p:nvSpPr>
          <p:spPr>
            <a:xfrm flipH="1">
              <a:off x="2298832" y="4734029"/>
              <a:ext cx="522167" cy="25988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1765832" y="4912112"/>
            <a:ext cx="771365" cy="369332"/>
          </a:xfrm>
          <a:prstGeom prst="rect">
            <a:avLst/>
          </a:prstGeom>
          <a:noFill/>
        </p:spPr>
        <p:txBody>
          <a:bodyPr wrap="none" rtlCol="0">
            <a:spAutoFit/>
          </a:bodyPr>
          <a:lstStyle/>
          <a:p>
            <a:r>
              <a:rPr lang="en-US" altLang="ja-JP" dirty="0"/>
              <a:t>B</a:t>
            </a:r>
            <a:r>
              <a:rPr kumimoji="1" lang="ja-JP" altLang="en-US" dirty="0"/>
              <a:t>抗体</a:t>
            </a:r>
          </a:p>
        </p:txBody>
      </p:sp>
      <p:sp>
        <p:nvSpPr>
          <p:cNvPr id="19" name="テキスト ボックス 18"/>
          <p:cNvSpPr txBox="1"/>
          <p:nvPr/>
        </p:nvSpPr>
        <p:spPr>
          <a:xfrm>
            <a:off x="6581376" y="5523511"/>
            <a:ext cx="771365" cy="369332"/>
          </a:xfrm>
          <a:prstGeom prst="rect">
            <a:avLst/>
          </a:prstGeom>
          <a:noFill/>
        </p:spPr>
        <p:txBody>
          <a:bodyPr wrap="none" rtlCol="0">
            <a:spAutoFit/>
          </a:bodyPr>
          <a:lstStyle/>
          <a:p>
            <a:r>
              <a:rPr kumimoji="1" lang="en-US" altLang="ja-JP" dirty="0"/>
              <a:t>B</a:t>
            </a:r>
            <a:r>
              <a:rPr kumimoji="1" lang="ja-JP" altLang="en-US" dirty="0"/>
              <a:t>抗体</a:t>
            </a:r>
          </a:p>
        </p:txBody>
      </p:sp>
      <p:sp>
        <p:nvSpPr>
          <p:cNvPr id="20" name="テキスト ボックス 19"/>
          <p:cNvSpPr txBox="1"/>
          <p:nvPr/>
        </p:nvSpPr>
        <p:spPr>
          <a:xfrm>
            <a:off x="3403752" y="4912112"/>
            <a:ext cx="779381" cy="369332"/>
          </a:xfrm>
          <a:prstGeom prst="rect">
            <a:avLst/>
          </a:prstGeom>
          <a:noFill/>
        </p:spPr>
        <p:txBody>
          <a:bodyPr wrap="none" rtlCol="0">
            <a:spAutoFit/>
          </a:bodyPr>
          <a:lstStyle/>
          <a:p>
            <a:r>
              <a:rPr kumimoji="1" lang="en-US" altLang="ja-JP" dirty="0"/>
              <a:t>A</a:t>
            </a:r>
            <a:r>
              <a:rPr kumimoji="1" lang="ja-JP" altLang="en-US" dirty="0"/>
              <a:t>抗体</a:t>
            </a:r>
          </a:p>
        </p:txBody>
      </p:sp>
      <p:sp>
        <p:nvSpPr>
          <p:cNvPr id="21" name="テキスト ボックス 20"/>
          <p:cNvSpPr txBox="1"/>
          <p:nvPr/>
        </p:nvSpPr>
        <p:spPr>
          <a:xfrm>
            <a:off x="6558319" y="4653055"/>
            <a:ext cx="779381" cy="369332"/>
          </a:xfrm>
          <a:prstGeom prst="rect">
            <a:avLst/>
          </a:prstGeom>
          <a:noFill/>
        </p:spPr>
        <p:txBody>
          <a:bodyPr wrap="none" rtlCol="0">
            <a:spAutoFit/>
          </a:bodyPr>
          <a:lstStyle/>
          <a:p>
            <a:r>
              <a:rPr kumimoji="1" lang="en-US" altLang="ja-JP" dirty="0"/>
              <a:t>A</a:t>
            </a:r>
            <a:r>
              <a:rPr kumimoji="1" lang="ja-JP" altLang="en-US" dirty="0"/>
              <a:t>抗体</a:t>
            </a:r>
          </a:p>
        </p:txBody>
      </p:sp>
      <p:sp>
        <p:nvSpPr>
          <p:cNvPr id="22" name="テキスト ボックス 21"/>
          <p:cNvSpPr txBox="1"/>
          <p:nvPr/>
        </p:nvSpPr>
        <p:spPr>
          <a:xfrm>
            <a:off x="8181974" y="2158940"/>
            <a:ext cx="697627" cy="400110"/>
          </a:xfrm>
          <a:prstGeom prst="rect">
            <a:avLst/>
          </a:prstGeom>
          <a:noFill/>
        </p:spPr>
        <p:txBody>
          <a:bodyPr wrap="none" rtlCol="0">
            <a:spAutoFit/>
          </a:bodyPr>
          <a:lstStyle/>
          <a:p>
            <a:r>
              <a:rPr kumimoji="1" lang="ja-JP" altLang="en-US" sz="2000" dirty="0"/>
              <a:t>抗原</a:t>
            </a:r>
          </a:p>
        </p:txBody>
      </p:sp>
      <p:sp>
        <p:nvSpPr>
          <p:cNvPr id="23" name="テキスト ボックス 22"/>
          <p:cNvSpPr txBox="1"/>
          <p:nvPr/>
        </p:nvSpPr>
        <p:spPr>
          <a:xfrm>
            <a:off x="5022632" y="5999976"/>
            <a:ext cx="3887603" cy="646331"/>
          </a:xfrm>
          <a:prstGeom prst="rect">
            <a:avLst/>
          </a:prstGeom>
          <a:solidFill>
            <a:schemeClr val="accent6">
              <a:lumMod val="75000"/>
            </a:schemeClr>
          </a:solidFill>
        </p:spPr>
        <p:txBody>
          <a:bodyPr wrap="none" rtlCol="0">
            <a:spAutoFit/>
          </a:bodyPr>
          <a:lstStyle/>
          <a:p>
            <a:r>
              <a:rPr kumimoji="1" lang="en-US" altLang="ja-JP" dirty="0">
                <a:solidFill>
                  <a:schemeClr val="bg1"/>
                </a:solidFill>
              </a:rPr>
              <a:t>A</a:t>
            </a:r>
            <a:r>
              <a:rPr kumimoji="1" lang="ja-JP" altLang="en-US" dirty="0">
                <a:solidFill>
                  <a:schemeClr val="bg1"/>
                </a:solidFill>
              </a:rPr>
              <a:t>糖鎖と</a:t>
            </a:r>
            <a:r>
              <a:rPr kumimoji="1" lang="en-US" altLang="ja-JP" dirty="0">
                <a:solidFill>
                  <a:schemeClr val="bg1"/>
                </a:solidFill>
              </a:rPr>
              <a:t>A</a:t>
            </a:r>
            <a:r>
              <a:rPr kumimoji="1" lang="ja-JP" altLang="en-US" dirty="0">
                <a:solidFill>
                  <a:schemeClr val="bg1"/>
                </a:solidFill>
              </a:rPr>
              <a:t>抗体が出会うと凝集が起こる</a:t>
            </a:r>
            <a:endParaRPr kumimoji="1" lang="en-US" altLang="ja-JP" dirty="0">
              <a:solidFill>
                <a:schemeClr val="bg1"/>
              </a:solidFill>
            </a:endParaRPr>
          </a:p>
          <a:p>
            <a:r>
              <a:rPr lang="en-US" altLang="ja-JP" dirty="0">
                <a:solidFill>
                  <a:schemeClr val="bg1"/>
                </a:solidFill>
              </a:rPr>
              <a:t>B</a:t>
            </a:r>
            <a:r>
              <a:rPr lang="ja-JP" altLang="en-US" dirty="0">
                <a:solidFill>
                  <a:schemeClr val="bg1"/>
                </a:solidFill>
              </a:rPr>
              <a:t>糖鎖と</a:t>
            </a:r>
            <a:r>
              <a:rPr lang="en-US" altLang="ja-JP" dirty="0">
                <a:solidFill>
                  <a:schemeClr val="bg1"/>
                </a:solidFill>
              </a:rPr>
              <a:t>B</a:t>
            </a:r>
            <a:r>
              <a:rPr lang="ja-JP" altLang="en-US" dirty="0">
                <a:solidFill>
                  <a:schemeClr val="bg1"/>
                </a:solidFill>
              </a:rPr>
              <a:t>抗体が出会うと凝集が起こる</a:t>
            </a:r>
            <a:endParaRPr kumimoji="1" lang="ja-JP" altLang="en-US" dirty="0">
              <a:solidFill>
                <a:schemeClr val="bg1"/>
              </a:solidFill>
            </a:endParaRPr>
          </a:p>
        </p:txBody>
      </p:sp>
      <p:sp>
        <p:nvSpPr>
          <p:cNvPr id="24" name="テキスト ボックス 23"/>
          <p:cNvSpPr txBox="1"/>
          <p:nvPr/>
        </p:nvSpPr>
        <p:spPr>
          <a:xfrm>
            <a:off x="133350" y="6276975"/>
            <a:ext cx="4599336" cy="369332"/>
          </a:xfrm>
          <a:prstGeom prst="rect">
            <a:avLst/>
          </a:prstGeom>
          <a:solidFill>
            <a:schemeClr val="accent6">
              <a:lumMod val="40000"/>
              <a:lumOff val="60000"/>
            </a:schemeClr>
          </a:solidFill>
        </p:spPr>
        <p:txBody>
          <a:bodyPr wrap="none" rtlCol="0">
            <a:spAutoFit/>
          </a:bodyPr>
          <a:lstStyle/>
          <a:p>
            <a:r>
              <a:rPr lang="ja-JP" altLang="en-US" dirty="0"/>
              <a:t>複対立遺伝子　</a:t>
            </a:r>
            <a:r>
              <a:rPr lang="en-US" altLang="ja-JP" dirty="0"/>
              <a:t>3</a:t>
            </a:r>
            <a:r>
              <a:rPr lang="ja-JP" altLang="en-US" dirty="0"/>
              <a:t>つ以上の遺伝子が対立関係</a:t>
            </a:r>
            <a:endParaRPr kumimoji="1" lang="ja-JP" altLang="en-US" dirty="0"/>
          </a:p>
        </p:txBody>
      </p:sp>
    </p:spTree>
    <p:extLst>
      <p:ext uri="{BB962C8B-B14F-4D97-AF65-F5344CB8AC3E}">
        <p14:creationId xmlns:p14="http://schemas.microsoft.com/office/powerpoint/2010/main" val="231107823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20330</TotalTime>
  <Words>5870</Words>
  <Application>Microsoft Macintosh PowerPoint</Application>
  <PresentationFormat>画面に合わせる (4:3)</PresentationFormat>
  <Paragraphs>1092</Paragraphs>
  <Slides>110</Slides>
  <Notes>30</Notes>
  <HiddenSlides>0</HiddenSlides>
  <MMClips>0</MMClips>
  <ScaleCrop>false</ScaleCrop>
  <HeadingPairs>
    <vt:vector size="8" baseType="variant">
      <vt:variant>
        <vt:lpstr>使用されているフォント</vt:lpstr>
      </vt:variant>
      <vt:variant>
        <vt:i4>8</vt:i4>
      </vt:variant>
      <vt:variant>
        <vt:lpstr>テーマ</vt:lpstr>
      </vt:variant>
      <vt:variant>
        <vt:i4>3</vt:i4>
      </vt:variant>
      <vt:variant>
        <vt:lpstr>埋め込まれた OLE サーバー</vt:lpstr>
      </vt:variant>
      <vt:variant>
        <vt:i4>0</vt:i4>
      </vt:variant>
      <vt:variant>
        <vt:lpstr>スライド タイトル</vt:lpstr>
      </vt:variant>
      <vt:variant>
        <vt:i4>110</vt:i4>
      </vt:variant>
    </vt:vector>
  </HeadingPairs>
  <TitlesOfParts>
    <vt:vector size="121" baseType="lpstr">
      <vt:lpstr>AR P丸ゴシック体M04</vt:lpstr>
      <vt:lpstr>Arial</vt:lpstr>
      <vt:lpstr>Calibri</vt:lpstr>
      <vt:lpstr>Candara</vt:lpstr>
      <vt:lpstr>Constantia</vt:lpstr>
      <vt:lpstr>Symbol</vt:lpstr>
      <vt:lpstr>Wingdings</vt:lpstr>
      <vt:lpstr>Wingdings 2</vt:lpstr>
      <vt:lpstr>Office ​​テーマ</vt:lpstr>
      <vt:lpstr>ウェーブ</vt:lpstr>
      <vt:lpstr>リゾート</vt:lpstr>
      <vt:lpstr>第１部　生命体の構造と働き</vt:lpstr>
      <vt:lpstr>細胞の構造</vt:lpstr>
      <vt:lpstr>細胞内小器官　小胞体・ゴルジ体・ミトコンドリア</vt:lpstr>
      <vt:lpstr>細胞内小器官の機能分担</vt:lpstr>
      <vt:lpstr>２章　生命体を構成する物質</vt:lpstr>
      <vt:lpstr>体の２/３は水　もっとも多い有機物はタンパク質</vt:lpstr>
      <vt:lpstr>タンパク質を構成するアミノ酸は20種類</vt:lpstr>
      <vt:lpstr>アミノ酸が結合してペプチドとなる</vt:lpstr>
      <vt:lpstr>タンパク質の機能</vt:lpstr>
      <vt:lpstr>糖質の種類</vt:lpstr>
      <vt:lpstr>糖と糖の結合　グリコシド結合</vt:lpstr>
      <vt:lpstr>糖はどう消化・吸収されるか？</vt:lpstr>
      <vt:lpstr>脂肪＝トリアシルグリセロール</vt:lpstr>
      <vt:lpstr>脂質代謝とコレステロール</vt:lpstr>
      <vt:lpstr>２章　生命体を構成する物質</vt:lpstr>
      <vt:lpstr>核酸　DNAやRNAに含まれている</vt:lpstr>
      <vt:lpstr>第１部　生命体の構造と働き</vt:lpstr>
      <vt:lpstr>デオキシリボヌクレオチド</vt:lpstr>
      <vt:lpstr>DNAの二重らせん構造</vt:lpstr>
      <vt:lpstr>DNA (T), RNA (U)</vt:lpstr>
      <vt:lpstr>遺伝子の役割　プリントp.10</vt:lpstr>
      <vt:lpstr>セントラルドグマ　教科書p.46、プリントp.12</vt:lpstr>
      <vt:lpstr>基本知識　DNAの構造</vt:lpstr>
      <vt:lpstr>基本知識　RNAの役割</vt:lpstr>
      <vt:lpstr>半保存的複製</vt:lpstr>
      <vt:lpstr>３種類のRNAの働き</vt:lpstr>
      <vt:lpstr>遺伝暗号　３文字で一つのアミノ酸</vt:lpstr>
      <vt:lpstr>トランスファーRNA（転移RNA）</vt:lpstr>
      <vt:lpstr>翻訳　mRNA→tRNA→アミノ酸</vt:lpstr>
      <vt:lpstr>翻訳の基礎知識</vt:lpstr>
      <vt:lpstr>第１部　生命体の構造と働き</vt:lpstr>
      <vt:lpstr>触媒とは？</vt:lpstr>
      <vt:lpstr>フィードバックとは？</vt:lpstr>
      <vt:lpstr>ATP　生体のエネルギー源</vt:lpstr>
      <vt:lpstr>PowerPoint プレゼンテーション</vt:lpstr>
      <vt:lpstr>解糖系</vt:lpstr>
      <vt:lpstr>PowerPoint プレゼンテーション</vt:lpstr>
      <vt:lpstr>トリカルボン酸回路（クエン酸回路、クレブス回路）</vt:lpstr>
      <vt:lpstr>ミトコンドリアの電子伝達系</vt:lpstr>
      <vt:lpstr>ATP産生の基礎知識</vt:lpstr>
      <vt:lpstr>第２部　生命体の連続性</vt:lpstr>
      <vt:lpstr>細胞の分裂と成長　教科書 p.86</vt:lpstr>
      <vt:lpstr>細胞が分裂するときは細胞周期が回る</vt:lpstr>
      <vt:lpstr>細胞周期のS期にDNAは２倍になる</vt:lpstr>
      <vt:lpstr>　細胞の分化と増殖に関する基本知識</vt:lpstr>
      <vt:lpstr>染色体　教科書p.89</vt:lpstr>
      <vt:lpstr>（参考）ヒトの染色体　詳しくは第9章で</vt:lpstr>
      <vt:lpstr>細胞分裂には2種類ある</vt:lpstr>
      <vt:lpstr>体細胞分裂と減数分裂 p.91</vt:lpstr>
      <vt:lpstr>正常組織・良性腫瘍・悪性腫瘍　教科書p.94</vt:lpstr>
      <vt:lpstr>発がんの仕組み　教科書p.95</vt:lpstr>
      <vt:lpstr>がん細胞は死なない</vt:lpstr>
      <vt:lpstr>第２部　生命体の連続性</vt:lpstr>
      <vt:lpstr>有性生殖　配偶子の接合　教科書p.98、プリントp.1</vt:lpstr>
      <vt:lpstr>配偶子ができるまで　教科書p.99、プリントp.1</vt:lpstr>
      <vt:lpstr>卵細胞の形成に関する基本事項</vt:lpstr>
      <vt:lpstr>精子の形成に関する基本事項</vt:lpstr>
      <vt:lpstr>受精から着床まで　教科書p.104、プリントp.3</vt:lpstr>
      <vt:lpstr>受精に関する基本知識</vt:lpstr>
      <vt:lpstr>受精卵の着床に関する基本知識</vt:lpstr>
      <vt:lpstr>アポトーシスapoptosisの例　p.109 図16</vt:lpstr>
      <vt:lpstr>２種類の細胞死 教科書p109、プリントp.4</vt:lpstr>
      <vt:lpstr>アポトーシスが起こるまで 教科書p.110、プリントp.4</vt:lpstr>
      <vt:lpstr>命の回数券　テロメア 教科書p.111、プリントp.5</vt:lpstr>
      <vt:lpstr>　　アポトーシス・細胞寿命に関する基本知識</vt:lpstr>
      <vt:lpstr>第３部　生命体の反応と調節律</vt:lpstr>
      <vt:lpstr>細胞間情報伝達システム　教科書p.116</vt:lpstr>
      <vt:lpstr>　　　中枢神経と末梢神経の機能　　　</vt:lpstr>
      <vt:lpstr>外からの刺激に対する応答　教科書p.119、プリントp.3</vt:lpstr>
      <vt:lpstr>血液・体液と循環　教科書p.120</vt:lpstr>
      <vt:lpstr>心臓を中心とする循環系　教科書p.125、プリントp.6</vt:lpstr>
      <vt:lpstr>心臓に関する基本知識</vt:lpstr>
      <vt:lpstr>排泄器官　腎臓　教科書p.122、プリントp.4</vt:lpstr>
      <vt:lpstr>　　腎臓に関する基本知識</vt:lpstr>
      <vt:lpstr>内分泌器官　教科書p.123、プリントp.5</vt:lpstr>
      <vt:lpstr>各種ホルモン　教科書p.123</vt:lpstr>
      <vt:lpstr>交感神経と副交感神経の相反支配　教科書p.125</vt:lpstr>
      <vt:lpstr>PowerPoint プレゼンテーション</vt:lpstr>
      <vt:lpstr>血糖上昇機構　教科書p.128、プリントp.8</vt:lpstr>
      <vt:lpstr>グリコーゲン</vt:lpstr>
      <vt:lpstr>血糖低下機構　教科書p.128、プリントp.8</vt:lpstr>
      <vt:lpstr>各種ホルモン　教科書p.123</vt:lpstr>
      <vt:lpstr>重要なホルモン</vt:lpstr>
      <vt:lpstr>８章　多細胞生物の自己維持機構</vt:lpstr>
      <vt:lpstr>PowerPoint プレゼンテーション</vt:lpstr>
      <vt:lpstr>自然免疫と獲得免疫　教科書p.133、プリントp.10</vt:lpstr>
      <vt:lpstr>体液性免疫　教科書p.135、プリントp.11</vt:lpstr>
      <vt:lpstr>細胞性免疫　教科書p.135、プリントp.11</vt:lpstr>
      <vt:lpstr>体液性免疫と細胞性免疫の基本</vt:lpstr>
      <vt:lpstr>免疫に関係する細胞</vt:lpstr>
      <vt:lpstr>8.4.5　免疫系のトラブル　アレルギー　p.136</vt:lpstr>
      <vt:lpstr>第３部　生命体の反応と調節律</vt:lpstr>
      <vt:lpstr>メンデルは豆をマメに調べた  教科書p.141</vt:lpstr>
      <vt:lpstr>遺伝形質には優性と劣性がある　教科書p.142</vt:lpstr>
      <vt:lpstr>２種類の形質　独立の法則　p.144　プリントp.2</vt:lpstr>
      <vt:lpstr>メンデルの法則　完全理解（２）</vt:lpstr>
      <vt:lpstr>メンデルの法則　完全理解（３）</vt:lpstr>
      <vt:lpstr>メンデルの法則　完全理解（４）</vt:lpstr>
      <vt:lpstr>9.2.1 複対立遺伝子　ABO式血液型（ヒト）　p.147</vt:lpstr>
      <vt:lpstr>ABO血液型遺伝子の優性・劣性</vt:lpstr>
      <vt:lpstr>血液型クイズ（検定交雑）</vt:lpstr>
      <vt:lpstr>9.2.1　モーガンの実験　p.149 プリントp.3</vt:lpstr>
      <vt:lpstr>伴性遺伝　教科書p.150、プリントp.3</vt:lpstr>
      <vt:lpstr>  　ヒトの染色体　基本知識</vt:lpstr>
      <vt:lpstr>常染色体から起こる劣性遺伝病の仕組み</vt:lpstr>
      <vt:lpstr>男は不利か？　伴性遺伝　教科書p.144、プリントp.5</vt:lpstr>
      <vt:lpstr>ヒトの伴性遺伝病</vt:lpstr>
      <vt:lpstr>伴性遺伝の基本知識</vt:lpstr>
      <vt:lpstr>9.4.4　染色体異常　ダウン症候群</vt:lpstr>
      <vt:lpstr>ダウン症　第21染色体のトリソミー</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K_Ito</dc:creator>
  <cp:lastModifiedBy>井田　隆徳</cp:lastModifiedBy>
  <cp:revision>220</cp:revision>
  <dcterms:created xsi:type="dcterms:W3CDTF">2012-02-17T14:49:57Z</dcterms:created>
  <dcterms:modified xsi:type="dcterms:W3CDTF">2025-06-19T05:33:11Z</dcterms:modified>
</cp:coreProperties>
</file>